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3"/>
    <p:sldId id="257" r:id="rId4"/>
    <p:sldId id="258" r:id="rId5"/>
    <p:sldId id="259" r:id="rId6"/>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18288000" cy="10287000"/>
  <p:notesSz cx="6858000" cy="9144000"/>
  <p:embeddedFontLst>
    <p:embeddedFont>
      <p:font typeface="Arimo Bold" panose="020B0704020202020204"/>
      <p:bold r:id="rId29"/>
    </p:embeddedFont>
    <p:embeddedFont>
      <p:font typeface="Arimo" panose="020B0604020202020204"/>
      <p:regular r:id="rId30"/>
    </p:embeddedFont>
    <p:embeddedFont>
      <p:font typeface="Calibri" panose="020F050202020403020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71" d="100"/>
          <a:sy n="71" d="100"/>
        </p:scale>
        <p:origin x="18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具体目标：</a:t>
            </a:r>
            <a:endParaRPr lang="en-US"/>
          </a:p>
          <a:p>
            <a:r>
              <a:rPr lang="en-US"/>
              <a:t>- 全流程能力整合：实现从多模态资源的自动化采集、深度解析与智能标注，到文化内容的AIGC生成，再到知识图谱的结构化存储，最终通过多模态检索与智能问答提供服务的闭环管理能力。</a:t>
            </a:r>
            <a:endParaRPr lang="en-US"/>
          </a:p>
          <a:p>
            <a:r>
              <a:rPr lang="en-US"/>
              <a:t>- 知识化体系构建：通过实体识别、关系抽取等手段 ，将非结构化的文化信息转化为结构化的知识图谱。</a:t>
            </a:r>
            <a:endParaRPr lang="en-US"/>
          </a:p>
          <a:p>
            <a:r>
              <a:rPr lang="en-US"/>
              <a:t>例如，系统能够自动识别出绘画作品中的作者、年代、流派等实体信息，并构建它们之间的关联，形成一张庞大的文化知识网络。</a:t>
            </a:r>
            <a:endParaRPr lang="en-US"/>
          </a:p>
          <a:p>
            <a:r>
              <a:rPr lang="en-US"/>
              <a:t>- 服务能力创新：基于构建的知识体系，赋能创新的文化服务场景。</a:t>
            </a:r>
            <a:endParaRPr lang="en-US"/>
          </a:p>
          <a:p>
            <a:endParaRPr lang="en-US"/>
          </a:p>
          <a:p>
            <a:r>
              <a:rPr lang="en-US"/>
              <a:t>具体愿景：</a:t>
            </a:r>
            <a:endParaRPr lang="en-US"/>
          </a:p>
          <a:p>
            <a:r>
              <a:rPr lang="en-US"/>
              <a:t>- 智能资源生成平台：系统能够利用AIGC技术，根据需求自动生成多样化的文化内容，成为文化内容生产的加速器。</a:t>
            </a:r>
            <a:endParaRPr lang="en-US"/>
          </a:p>
          <a:p>
            <a:r>
              <a:rPr lang="en-US"/>
              <a:t>- 知识服务引擎：通过将分散的资源整合为结构化的知识图谱，本系统将成为一个强大的后台知识引擎。系统能精准响应复杂的查询需求，并以结构化的形式返回答案，为上层应用提供知识动力。</a:t>
            </a:r>
            <a:endParaRPr lang="en-US"/>
          </a:p>
          <a:p>
            <a:r>
              <a:rPr lang="en-US"/>
              <a:t>- 交互门户：为用户提供一个直观、友好、智能的文化探索门户，从而能降低公众接触和理解优秀文化的门槛，提升文化服务的互动性和体验感。</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5.1多模态数据处理技术</a:t>
            </a:r>
            <a:endParaRPr lang="en-US" dirty="0"/>
          </a:p>
          <a:p>
            <a:r>
              <a:rPr lang="en-US" dirty="0"/>
              <a:t>我们的目标是让系统能够深度理解并评估海量的文化资源。在数据接入初期，我们会运用多种统计分析算法，对资源的分布、热点及内容特征进行宏观分析。同时，为保证数据的高质量和信息增量，我们将引入新颖性计算算法，用于评估新采集的内容是否提供了新的知识，以此避免数据冗余，提升系统价值。对于图像中的文字，我们会调用阿里云等平台的API进行识别，确保高精度。</a:t>
            </a:r>
            <a:endParaRPr lang="en-US" dirty="0"/>
          </a:p>
          <a:p>
            <a:r>
              <a:rPr lang="en-US" dirty="0"/>
              <a:t>5.2AIGC生成模型</a:t>
            </a:r>
            <a:endParaRPr lang="en-US" dirty="0"/>
          </a:p>
          <a:p>
            <a:r>
              <a:rPr lang="en-US" dirty="0" err="1"/>
              <a:t>本项目的核心亮点之一是具备内容辅助创作的能力。我们将集成AIGC模型（如大语言模型</a:t>
            </a:r>
            <a:r>
              <a:rPr lang="en-US" dirty="0"/>
              <a:t>），实现文化介绍文本和艺术图像的自动化生成。这样做的好处是，能够丰富平台内容生态，并为文化宣传提供多样化的创意素材。这些模型将通过独立的Python服务提供，由Java主应用进行调用和管理。</a:t>
            </a:r>
            <a:endParaRPr lang="en-US" dirty="0"/>
          </a:p>
          <a:p>
            <a:r>
              <a:rPr lang="en-US" dirty="0"/>
              <a:t>5.3自然语言处理(NLP)</a:t>
            </a:r>
            <a:r>
              <a:rPr lang="en-US" dirty="0" err="1"/>
              <a:t>核心算法</a:t>
            </a:r>
            <a:endParaRPr lang="en-US" dirty="0"/>
          </a:p>
          <a:p>
            <a:r>
              <a:rPr lang="en-US" dirty="0"/>
              <a:t>为了从复杂的文本中精准地抽取出结构化知识，我们将构建一套文化领域标签体系与本体。我们的抽取方案会结合NLP模型与规则抽取两种方式。一方面，利用NLP模型进行泛化实体识别；另一方面，基于我们构建的领域词典和词间关系规则，进行高精度的信息抽取。这种混合模式的好处是，既能保证对海量数据的广泛覆盖，又能确保核心文化知识（如特定人物、流派、事件）抽取的准确性，为构建高质量知识图谱打下基础。</a:t>
            </a:r>
            <a:endParaRPr lang="en-US" dirty="0"/>
          </a:p>
          <a:p>
            <a:r>
              <a:rPr lang="en-US" dirty="0"/>
              <a:t>5.4检索引擎算法</a:t>
            </a:r>
            <a:endParaRPr lang="en-US" dirty="0"/>
          </a:p>
          <a:p>
            <a:r>
              <a:rPr lang="en-US" dirty="0"/>
              <a:t>为提供精准、高效的检索体验，我们设计了结合传统关键词与现代语义理解的混合搜索方案。该方案融合了BM25等经典算法与向量检索技术。其优势在于，不仅能响应用户的精确查找需求，更能理解其模糊的意图，甚至支持跨模态的“以图搜文”，从而显著提升信息检索的召回率和用户满意度。</a:t>
            </a:r>
            <a:endParaRPr lang="en-US" dirty="0"/>
          </a:p>
          <a:p>
            <a:r>
              <a:rPr lang="en-US" dirty="0"/>
              <a:t>5.5知识图谱相关算法</a:t>
            </a:r>
            <a:endParaRPr lang="en-US" dirty="0"/>
          </a:p>
          <a:p>
            <a:r>
              <a:rPr lang="en-US" dirty="0"/>
              <a:t>为了网络化、可视化地呈现文化知识，我们将运用图构建算法，把通过NLP技术抽取的知识实体与关系，加载到图数据库中，形成文化本体的实例化。此外，我们还将引入关系强度计算等关键算法，用于量化实体间的关联紧密程度（例如，两位画家影响力的强弱）。</a:t>
            </a:r>
            <a:r>
              <a:rPr lang="en-US" dirty="0" err="1"/>
              <a:t>这样做的好处是，不仅能展示知识的全貌，还能揭示知识间的内在联系与主次关系，为用户提供更有深度的探索视角和更智能的问答服务</a:t>
            </a:r>
            <a:r>
              <a:rPr lang="en-US" dirty="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采集层：</a:t>
            </a:r>
            <a:endParaRPr lang="en-US"/>
          </a:p>
          <a:p>
            <a:r>
              <a:rPr lang="en-US"/>
              <a:t>      多模态爬虫利用Java、Python等语言实现的网络爬取工具，从国家公共文化云、文化馆、博物馆、非遗中心等平台自动化抓取资源，确保数据准确全面</a:t>
            </a:r>
            <a:endParaRPr lang="en-US"/>
          </a:p>
          <a:p>
            <a:r>
              <a:rPr lang="en-US"/>
              <a:t>       API接入通过标准接口与外部公共文化机构对接，实现高效的数据拉取，避免重复建设</a:t>
            </a:r>
            <a:endParaRPr lang="en-US"/>
          </a:p>
          <a:p>
            <a:r>
              <a:rPr lang="en-US"/>
              <a:t>       用户上传功能允许管理员或授权用户通过Web界面上传本地资源，支持文件验证和初步元数据获取。</a:t>
            </a:r>
            <a:endParaRPr lang="en-US"/>
          </a:p>
          <a:p>
            <a:endParaRPr lang="en-US"/>
          </a:p>
          <a:p>
            <a:r>
              <a:rPr lang="en-US"/>
              <a:t>解析层：</a:t>
            </a:r>
            <a:endParaRPr lang="en-US"/>
          </a:p>
          <a:p>
            <a:r>
              <a:rPr lang="en-US"/>
              <a:t>       多模态解析模块针对不同类型的资源使用专用解析器，确保数据最终转换为统一格式</a:t>
            </a:r>
            <a:endParaRPr lang="en-US"/>
          </a:p>
          <a:p>
            <a:r>
              <a:rPr lang="en-US"/>
              <a:t>       实体识别则通过规则驱动或现成的自然语言处理工具（如Standard NLP）识别文化实体，如任务、事件、文物等</a:t>
            </a:r>
            <a:endParaRPr lang="en-US"/>
          </a:p>
          <a:p>
            <a:r>
              <a:rPr lang="en-US"/>
              <a:t>        关系抽取通过构建语义三元组（如 实体，属性，值），利用图算法提取实体间的关联，形成结构化知识</a:t>
            </a:r>
            <a:endParaRPr lang="en-US"/>
          </a:p>
          <a:p>
            <a:endParaRPr lang="en-US"/>
          </a:p>
          <a:p>
            <a:r>
              <a:rPr lang="en-US"/>
              <a:t>生成层：</a:t>
            </a:r>
            <a:endParaRPr lang="en-US"/>
          </a:p>
          <a:p>
            <a:r>
              <a:rPr lang="en-US"/>
              <a:t>       AIGC模型服务集成外部AI API或本地虚拟模型，根据现有资源特征和服务需求生成新内容，例如合成新图像、扩展文本描述或创作虚拟非遗视频</a:t>
            </a:r>
            <a:endParaRPr lang="en-US"/>
          </a:p>
          <a:p>
            <a:r>
              <a:rPr lang="en-US"/>
              <a:t>       提示工程通过优化AI输入提示，使用模板化和动态调整策略，确保生成资源的准确性和文化相关性。</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存储层：</a:t>
            </a:r>
            <a:endParaRPr lang="en-US"/>
          </a:p>
          <a:p>
            <a:r>
              <a:rPr lang="en-US"/>
              <a:t>        MySQL数据库存储元数据、三元组和数据集，使用Java数据库连接实现高效的数据库基本操作，确保事务性和索引优化</a:t>
            </a:r>
            <a:endParaRPr lang="en-US"/>
          </a:p>
          <a:p>
            <a:r>
              <a:rPr lang="en-US"/>
              <a:t>        向量数据库（如Milvus，目前最主流的开源向量数据库之一）存储嵌入向量，支持相似度检索，用于快速匹配文化资源</a:t>
            </a:r>
            <a:endParaRPr lang="en-US"/>
          </a:p>
          <a:p>
            <a:r>
              <a:rPr lang="en-US"/>
              <a:t>        文件存储则采用本地文件系统或云存储（如阿里云OSS），保存原始多媒体文件，并通过哈希索引与数据库关联</a:t>
            </a:r>
            <a:endParaRPr lang="en-US"/>
          </a:p>
          <a:p>
            <a:endParaRPr lang="en-US"/>
          </a:p>
          <a:p>
            <a:r>
              <a:rPr lang="en-US"/>
              <a:t>应用层：</a:t>
            </a:r>
            <a:endParaRPr lang="en-US"/>
          </a:p>
          <a:p>
            <a:r>
              <a:rPr lang="en-US"/>
              <a:t>       检索模块基于RAG（Retrieval-Augmented Generation）框架，从存储层拉取相关数据，实现自然语言搜索</a:t>
            </a:r>
            <a:endParaRPr lang="en-US"/>
          </a:p>
          <a:p>
            <a:r>
              <a:rPr lang="en-US"/>
              <a:t>       问答应用支持多轮对话，使用会话管理上下文，并通过指标（如召回率、相似度）评估质量</a:t>
            </a:r>
            <a:endParaRPr lang="en-US"/>
          </a:p>
          <a:p>
            <a:r>
              <a:rPr lang="en-US"/>
              <a:t>        图谱可视化利用前端库（如Echarts，JS的前端可视化库）渲染知识图谱，展示实体关系</a:t>
            </a:r>
            <a:endParaRPr lang="en-US"/>
          </a:p>
          <a:p>
            <a:r>
              <a:rPr lang="en-US"/>
              <a:t>       后台管理提供资源审核、用户权限和日志查看功能</a:t>
            </a:r>
            <a:endParaRPr lang="en-US"/>
          </a:p>
          <a:p>
            <a:endParaRPr lang="en-US"/>
          </a:p>
          <a:p>
            <a:r>
              <a:rPr lang="en-US"/>
              <a:t>运维层：</a:t>
            </a:r>
            <a:endParaRPr lang="en-US"/>
          </a:p>
          <a:p>
            <a:r>
              <a:rPr lang="en-US"/>
              <a:t>      任务调度使用Quartz框架（开源的Java任务调度框架）定时执行采集和生成任务</a:t>
            </a:r>
            <a:endParaRPr lang="en-US"/>
          </a:p>
          <a:p>
            <a:r>
              <a:rPr lang="en-US"/>
              <a:t>     监控模块集成日志工具和性能指标收集，实现实时警报</a:t>
            </a:r>
            <a:endParaRPr lang="en-US"/>
          </a:p>
          <a:p>
            <a:r>
              <a:rPr lang="en-US"/>
              <a:t>     模型管理支持AIGC模型的版本控制、更新和性能调优</a:t>
            </a:r>
            <a:endParaRPr lang="en-US"/>
          </a:p>
          <a:p>
            <a:endParaRPr lang="en-US"/>
          </a:p>
          <a:p>
            <a:r>
              <a:rPr lang="en-US"/>
              <a:t>总体而言：</a:t>
            </a:r>
            <a:endParaRPr lang="en-US"/>
          </a:p>
          <a:p>
            <a:r>
              <a:rPr lang="en-US"/>
              <a:t>        该架构以Java等为核心技术栈，遵循MVC（Model-View-Controller）模式和面向对象编程原则，实现模块化开发，便于团队协作和迭代。</a:t>
            </a:r>
            <a:endParaRPr lang="en-US"/>
          </a:p>
          <a:p>
            <a:r>
              <a:rPr lang="en-US"/>
              <a:t>        通过这一分层设计，我们不仅满足了项目对AIGC公共文化资源建设的功能需求，还为未来扩展（如集成更多AI模型或多模态支持）预留了接口</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75638" b="-75638"/>
            </a:stretch>
          </a:blipFill>
        </p:spPr>
      </p:sp>
      <p:sp>
        <p:nvSpPr>
          <p:cNvPr id="4" name="TextBox 4"/>
          <p:cNvSpPr txBox="1"/>
          <p:nvPr/>
        </p:nvSpPr>
        <p:spPr>
          <a:xfrm>
            <a:off x="1605646" y="3687864"/>
            <a:ext cx="13098213" cy="1260597"/>
          </a:xfrm>
          <a:prstGeom prst="rect">
            <a:avLst/>
          </a:prstGeom>
        </p:spPr>
        <p:txBody>
          <a:bodyPr lIns="0" tIns="0" rIns="0" bIns="0" rtlCol="0" anchor="t">
            <a:spAutoFit/>
          </a:bodyPr>
          <a:lstStyle/>
          <a:p>
            <a:pPr algn="l">
              <a:lnSpc>
                <a:spcPts val="10055"/>
              </a:lnSpc>
            </a:pPr>
            <a:r>
              <a:rPr lang="en-US" sz="838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公共文化资源分析系统设计</a:t>
            </a:r>
            <a:endParaRPr lang="en-US" sz="838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5" name="TextBox 5"/>
          <p:cNvSpPr txBox="1"/>
          <p:nvPr/>
        </p:nvSpPr>
        <p:spPr>
          <a:xfrm>
            <a:off x="1869416" y="6645964"/>
            <a:ext cx="5948199" cy="1405544"/>
          </a:xfrm>
          <a:prstGeom prst="rect">
            <a:avLst/>
          </a:prstGeom>
        </p:spPr>
        <p:txBody>
          <a:bodyPr lIns="0" tIns="0" rIns="0" bIns="0" rtlCol="0" anchor="t">
            <a:spAutoFit/>
          </a:bodyPr>
          <a:lstStyle/>
          <a:p>
            <a:pPr algn="l">
              <a:lnSpc>
                <a:spcPts val="3725"/>
              </a:lnSpc>
            </a:pPr>
            <a:r>
              <a:rPr lang="en-US" sz="310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汇报人：梅聪；吴亚南；李安然；梁淑雯；胡豪；李佳锐；石一鸣</a:t>
            </a:r>
            <a:endParaRPr lang="en-US" sz="310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725"/>
              </a:lnSpc>
            </a:pPr>
            <a:endParaRPr lang="en-US" sz="310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6" name="TextBox 6"/>
          <p:cNvSpPr txBox="1"/>
          <p:nvPr/>
        </p:nvSpPr>
        <p:spPr>
          <a:xfrm>
            <a:off x="13975035" y="9258300"/>
            <a:ext cx="3218807" cy="361950"/>
          </a:xfrm>
          <a:prstGeom prst="rect">
            <a:avLst/>
          </a:prstGeom>
        </p:spPr>
        <p:txBody>
          <a:bodyPr lIns="0" tIns="0" rIns="0" bIns="0" rtlCol="0" anchor="t">
            <a:spAutoFit/>
          </a:bodyPr>
          <a:lstStyle/>
          <a:p>
            <a:pPr algn="l">
              <a:lnSpc>
                <a:spcPts val="2880"/>
              </a:lnSpc>
            </a:pPr>
            <a:r>
              <a:rPr lang="en-US" sz="24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汇报时间：2025.10.9</a:t>
            </a:r>
            <a:endParaRPr lang="en-US" sz="24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21431" y="-16638"/>
            <a:ext cx="5585738" cy="9696419"/>
            <a:chOff x="0" y="0"/>
            <a:chExt cx="7447651" cy="12928559"/>
          </a:xfrm>
        </p:grpSpPr>
        <p:sp>
          <p:nvSpPr>
            <p:cNvPr id="3" name="AutoShape 3"/>
            <p:cNvSpPr/>
            <p:nvPr/>
          </p:nvSpPr>
          <p:spPr>
            <a:xfrm>
              <a:off x="1283893" y="0"/>
              <a:ext cx="0" cy="12928559"/>
            </a:xfrm>
            <a:prstGeom prst="line">
              <a:avLst/>
            </a:prstGeom>
            <a:ln w="50800" cap="rnd">
              <a:solidFill>
                <a:srgbClr val="FFFFFF"/>
              </a:solidFill>
              <a:prstDash val="solid"/>
              <a:headEnd type="none" w="sm" len="sm"/>
              <a:tailEnd type="none" w="sm" len="sm"/>
            </a:ln>
          </p:spPr>
        </p:sp>
        <p:sp>
          <p:nvSpPr>
            <p:cNvPr id="4" name="AutoShape 4"/>
            <p:cNvSpPr/>
            <p:nvPr/>
          </p:nvSpPr>
          <p:spPr>
            <a:xfrm>
              <a:off x="0" y="1771609"/>
              <a:ext cx="7447651" cy="0"/>
            </a:xfrm>
            <a:prstGeom prst="line">
              <a:avLst/>
            </a:prstGeom>
            <a:ln w="50800" cap="rnd">
              <a:solidFill>
                <a:srgbClr val="FFFFFF"/>
              </a:solidFill>
              <a:prstDash val="solid"/>
              <a:headEnd type="none" w="sm" len="sm"/>
              <a:tailEnd type="none" w="sm" len="sm"/>
            </a:ln>
          </p:spPr>
        </p:sp>
      </p:grpSp>
      <p:grpSp>
        <p:nvGrpSpPr>
          <p:cNvPr id="5" name="Group 5"/>
          <p:cNvGrpSpPr/>
          <p:nvPr/>
        </p:nvGrpSpPr>
        <p:grpSpPr>
          <a:xfrm>
            <a:off x="7275228" y="6172200"/>
            <a:ext cx="9033983" cy="3086100"/>
            <a:chOff x="0" y="0"/>
            <a:chExt cx="2379321" cy="812800"/>
          </a:xfrm>
        </p:grpSpPr>
        <p:sp>
          <p:nvSpPr>
            <p:cNvPr id="6" name="Freeform 6"/>
            <p:cNvSpPr/>
            <p:nvPr/>
          </p:nvSpPr>
          <p:spPr>
            <a:xfrm>
              <a:off x="0" y="0"/>
              <a:ext cx="2379321" cy="812800"/>
            </a:xfrm>
            <a:custGeom>
              <a:avLst/>
              <a:gdLst/>
              <a:ahLst/>
              <a:cxnLst/>
              <a:rect l="l" t="t" r="r" b="b"/>
              <a:pathLst>
                <a:path w="2379321" h="812800">
                  <a:moveTo>
                    <a:pt x="43706" y="0"/>
                  </a:moveTo>
                  <a:lnTo>
                    <a:pt x="2335615" y="0"/>
                  </a:lnTo>
                  <a:cubicBezTo>
                    <a:pt x="2347206" y="0"/>
                    <a:pt x="2358323" y="4605"/>
                    <a:pt x="2366520" y="12801"/>
                  </a:cubicBezTo>
                  <a:cubicBezTo>
                    <a:pt x="2374716" y="20998"/>
                    <a:pt x="2379321" y="32114"/>
                    <a:pt x="2379321" y="43706"/>
                  </a:cubicBezTo>
                  <a:lnTo>
                    <a:pt x="2379321" y="769094"/>
                  </a:lnTo>
                  <a:cubicBezTo>
                    <a:pt x="2379321" y="780686"/>
                    <a:pt x="2374716" y="791802"/>
                    <a:pt x="2366520" y="799999"/>
                  </a:cubicBezTo>
                  <a:cubicBezTo>
                    <a:pt x="2358323" y="808195"/>
                    <a:pt x="2347206" y="812800"/>
                    <a:pt x="2335615" y="812800"/>
                  </a:cubicBezTo>
                  <a:lnTo>
                    <a:pt x="43706" y="812800"/>
                  </a:lnTo>
                  <a:cubicBezTo>
                    <a:pt x="32114" y="812800"/>
                    <a:pt x="20998" y="808195"/>
                    <a:pt x="12801" y="799999"/>
                  </a:cubicBezTo>
                  <a:cubicBezTo>
                    <a:pt x="4605" y="791802"/>
                    <a:pt x="0" y="780686"/>
                    <a:pt x="0" y="769094"/>
                  </a:cubicBezTo>
                  <a:lnTo>
                    <a:pt x="0" y="43706"/>
                  </a:lnTo>
                  <a:cubicBezTo>
                    <a:pt x="0" y="32114"/>
                    <a:pt x="4605" y="20998"/>
                    <a:pt x="12801" y="12801"/>
                  </a:cubicBezTo>
                  <a:cubicBezTo>
                    <a:pt x="20998" y="4605"/>
                    <a:pt x="32114" y="0"/>
                    <a:pt x="43706" y="0"/>
                  </a:cubicBezTo>
                  <a:close/>
                </a:path>
              </a:pathLst>
            </a:custGeom>
            <a:solidFill>
              <a:srgbClr val="0B7696"/>
            </a:solidFill>
          </p:spPr>
        </p:sp>
        <p:sp>
          <p:nvSpPr>
            <p:cNvPr id="7" name="TextBox 7"/>
            <p:cNvSpPr txBox="1"/>
            <p:nvPr/>
          </p:nvSpPr>
          <p:spPr>
            <a:xfrm>
              <a:off x="0" y="-19050"/>
              <a:ext cx="2379321" cy="831850"/>
            </a:xfrm>
            <a:prstGeom prst="rect">
              <a:avLst/>
            </a:prstGeom>
          </p:spPr>
          <p:txBody>
            <a:bodyPr lIns="50800" tIns="50800" rIns="50800" bIns="50800" rtlCol="0" anchor="ctr"/>
            <a:lstStyle/>
            <a:p>
              <a:pPr algn="ctr">
                <a:lnSpc>
                  <a:spcPts val="2160"/>
                </a:lnSpc>
              </a:pPr>
            </a:p>
          </p:txBody>
        </p:sp>
      </p:grpSp>
      <p:sp>
        <p:nvSpPr>
          <p:cNvPr id="8" name="TextBox 8"/>
          <p:cNvSpPr txBox="1"/>
          <p:nvPr/>
        </p:nvSpPr>
        <p:spPr>
          <a:xfrm>
            <a:off x="2553122" y="2667012"/>
            <a:ext cx="3403287" cy="629633"/>
          </a:xfrm>
          <a:prstGeom prst="rect">
            <a:avLst/>
          </a:prstGeom>
        </p:spPr>
        <p:txBody>
          <a:bodyPr lIns="0" tIns="0" rIns="0" bIns="0" rtlCol="0" anchor="t">
            <a:spAutoFit/>
          </a:bodyPr>
          <a:lstStyle/>
          <a:p>
            <a:pPr algn="l">
              <a:lnSpc>
                <a:spcPts val="4320"/>
              </a:lnSpc>
            </a:pPr>
            <a:r>
              <a:rPr lang="en-US" sz="3600" b="1" spc="299">
                <a:solidFill>
                  <a:srgbClr val="FFFFFF"/>
                </a:solidFill>
                <a:latin typeface="Arimo Bold" panose="020B0704020202020204"/>
                <a:ea typeface="Arimo Bold" panose="020B0704020202020204"/>
                <a:cs typeface="Arimo Bold" panose="020B0704020202020204"/>
                <a:sym typeface="Arimo Bold" panose="020B0704020202020204"/>
              </a:rPr>
              <a:t>公司历史</a:t>
            </a:r>
            <a:endParaRPr lang="en-US" sz="3600" b="1" spc="299">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nvGrpSpPr>
          <p:cNvPr id="9" name="Group 9"/>
          <p:cNvGrpSpPr/>
          <p:nvPr/>
        </p:nvGrpSpPr>
        <p:grpSpPr>
          <a:xfrm>
            <a:off x="1834919" y="2456441"/>
            <a:ext cx="9033983" cy="3086100"/>
            <a:chOff x="0" y="0"/>
            <a:chExt cx="2379321" cy="812800"/>
          </a:xfrm>
        </p:grpSpPr>
        <p:sp>
          <p:nvSpPr>
            <p:cNvPr id="10" name="Freeform 10"/>
            <p:cNvSpPr/>
            <p:nvPr/>
          </p:nvSpPr>
          <p:spPr>
            <a:xfrm>
              <a:off x="0" y="0"/>
              <a:ext cx="2379321" cy="812800"/>
            </a:xfrm>
            <a:custGeom>
              <a:avLst/>
              <a:gdLst/>
              <a:ahLst/>
              <a:cxnLst/>
              <a:rect l="l" t="t" r="r" b="b"/>
              <a:pathLst>
                <a:path w="2379321" h="812800">
                  <a:moveTo>
                    <a:pt x="43706" y="0"/>
                  </a:moveTo>
                  <a:lnTo>
                    <a:pt x="2335615" y="0"/>
                  </a:lnTo>
                  <a:cubicBezTo>
                    <a:pt x="2347206" y="0"/>
                    <a:pt x="2358323" y="4605"/>
                    <a:pt x="2366520" y="12801"/>
                  </a:cubicBezTo>
                  <a:cubicBezTo>
                    <a:pt x="2374716" y="20998"/>
                    <a:pt x="2379321" y="32114"/>
                    <a:pt x="2379321" y="43706"/>
                  </a:cubicBezTo>
                  <a:lnTo>
                    <a:pt x="2379321" y="769094"/>
                  </a:lnTo>
                  <a:cubicBezTo>
                    <a:pt x="2379321" y="780686"/>
                    <a:pt x="2374716" y="791802"/>
                    <a:pt x="2366520" y="799999"/>
                  </a:cubicBezTo>
                  <a:cubicBezTo>
                    <a:pt x="2358323" y="808195"/>
                    <a:pt x="2347206" y="812800"/>
                    <a:pt x="2335615" y="812800"/>
                  </a:cubicBezTo>
                  <a:lnTo>
                    <a:pt x="43706" y="812800"/>
                  </a:lnTo>
                  <a:cubicBezTo>
                    <a:pt x="32114" y="812800"/>
                    <a:pt x="20998" y="808195"/>
                    <a:pt x="12801" y="799999"/>
                  </a:cubicBezTo>
                  <a:cubicBezTo>
                    <a:pt x="4605" y="791802"/>
                    <a:pt x="0" y="780686"/>
                    <a:pt x="0" y="769094"/>
                  </a:cubicBezTo>
                  <a:lnTo>
                    <a:pt x="0" y="43706"/>
                  </a:lnTo>
                  <a:cubicBezTo>
                    <a:pt x="0" y="32114"/>
                    <a:pt x="4605" y="20998"/>
                    <a:pt x="12801" y="12801"/>
                  </a:cubicBezTo>
                  <a:cubicBezTo>
                    <a:pt x="20998" y="4605"/>
                    <a:pt x="32114" y="0"/>
                    <a:pt x="43706" y="0"/>
                  </a:cubicBezTo>
                  <a:close/>
                </a:path>
              </a:pathLst>
            </a:custGeom>
            <a:solidFill>
              <a:srgbClr val="0B7696"/>
            </a:solidFill>
          </p:spPr>
        </p:sp>
        <p:sp>
          <p:nvSpPr>
            <p:cNvPr id="11" name="TextBox 11"/>
            <p:cNvSpPr txBox="1"/>
            <p:nvPr/>
          </p:nvSpPr>
          <p:spPr>
            <a:xfrm>
              <a:off x="0" y="-19050"/>
              <a:ext cx="2379321" cy="831850"/>
            </a:xfrm>
            <a:prstGeom prst="rect">
              <a:avLst/>
            </a:prstGeom>
          </p:spPr>
          <p:txBody>
            <a:bodyPr lIns="50800" tIns="50800" rIns="50800" bIns="50800" rtlCol="0" anchor="ctr"/>
            <a:lstStyle/>
            <a:p>
              <a:pPr algn="ctr">
                <a:lnSpc>
                  <a:spcPts val="2160"/>
                </a:lnSpc>
              </a:pPr>
            </a:p>
          </p:txBody>
        </p:sp>
      </p:grpSp>
      <p:sp>
        <p:nvSpPr>
          <p:cNvPr id="12" name="Freeform 12"/>
          <p:cNvSpPr/>
          <p:nvPr/>
        </p:nvSpPr>
        <p:spPr>
          <a:xfrm>
            <a:off x="11107036" y="1904465"/>
            <a:ext cx="5945744" cy="3744139"/>
          </a:xfrm>
          <a:custGeom>
            <a:avLst/>
            <a:gdLst/>
            <a:ahLst/>
            <a:cxnLst/>
            <a:rect l="l" t="t" r="r" b="b"/>
            <a:pathLst>
              <a:path w="5945744" h="3744139">
                <a:moveTo>
                  <a:pt x="0" y="0"/>
                </a:moveTo>
                <a:lnTo>
                  <a:pt x="5945743" y="0"/>
                </a:lnTo>
                <a:lnTo>
                  <a:pt x="5945743" y="3744140"/>
                </a:lnTo>
                <a:lnTo>
                  <a:pt x="0" y="3744140"/>
                </a:lnTo>
                <a:lnTo>
                  <a:pt x="0" y="0"/>
                </a:lnTo>
                <a:close/>
              </a:path>
            </a:pathLst>
          </a:custGeom>
          <a:blipFill>
            <a:blip r:embed="rId1"/>
            <a:stretch>
              <a:fillRect t="-39151" b="-39151"/>
            </a:stretch>
          </a:blipFill>
        </p:spPr>
      </p:sp>
      <p:sp>
        <p:nvSpPr>
          <p:cNvPr id="13" name="Freeform 13"/>
          <p:cNvSpPr/>
          <p:nvPr/>
        </p:nvSpPr>
        <p:spPr>
          <a:xfrm>
            <a:off x="921063" y="5828735"/>
            <a:ext cx="6122564" cy="3773030"/>
          </a:xfrm>
          <a:custGeom>
            <a:avLst/>
            <a:gdLst/>
            <a:ahLst/>
            <a:cxnLst/>
            <a:rect l="l" t="t" r="r" b="b"/>
            <a:pathLst>
              <a:path w="6122564" h="3773030">
                <a:moveTo>
                  <a:pt x="0" y="0"/>
                </a:moveTo>
                <a:lnTo>
                  <a:pt x="6122565" y="0"/>
                </a:lnTo>
                <a:lnTo>
                  <a:pt x="6122565" y="3773030"/>
                </a:lnTo>
                <a:lnTo>
                  <a:pt x="0" y="3773030"/>
                </a:lnTo>
                <a:lnTo>
                  <a:pt x="0" y="0"/>
                </a:lnTo>
                <a:close/>
              </a:path>
            </a:pathLst>
          </a:custGeom>
          <a:blipFill>
            <a:blip r:embed="rId2"/>
            <a:stretch>
              <a:fillRect/>
            </a:stretch>
          </a:blipFill>
        </p:spPr>
      </p:sp>
      <p:sp>
        <p:nvSpPr>
          <p:cNvPr id="14" name="TextBox 14"/>
          <p:cNvSpPr txBox="1"/>
          <p:nvPr/>
        </p:nvSpPr>
        <p:spPr>
          <a:xfrm>
            <a:off x="7652161" y="6891228"/>
            <a:ext cx="8110973" cy="1952625"/>
          </a:xfrm>
          <a:prstGeom prst="rect">
            <a:avLst/>
          </a:prstGeom>
        </p:spPr>
        <p:txBody>
          <a:bodyPr lIns="0" tIns="0" rIns="0" bIns="0" rtlCol="0" anchor="t">
            <a:spAutoFit/>
          </a:bodyPr>
          <a:lstStyle/>
          <a:p>
            <a:pPr marL="539750" lvl="1" indent="-269875" algn="just">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增量采集：定时任务 + 变更检测；</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just">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频率：日更，重点资源实时监控；</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just">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版本化管理：资源版本留痕，支持回滚与diff。</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just">
              <a:lnSpc>
                <a:spcPts val="3900"/>
              </a:lnSpc>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5" name="TextBox 15"/>
          <p:cNvSpPr txBox="1"/>
          <p:nvPr/>
        </p:nvSpPr>
        <p:spPr>
          <a:xfrm>
            <a:off x="2380995" y="3210920"/>
            <a:ext cx="8726040" cy="1952625"/>
          </a:xfrm>
          <a:prstGeom prst="rect">
            <a:avLst/>
          </a:prstGeom>
        </p:spPr>
        <p:txBody>
          <a:bodyPr lIns="0" tIns="0" rIns="0" bIns="0" rtlCol="0" anchor="t">
            <a:spAutoFit/>
          </a:bodyPr>
          <a:lstStyle/>
          <a:p>
            <a:pPr marL="539750" lvl="1" indent="-269875" algn="l">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国家公共文化云、博物馆、非遗中心、文化馆等官网；</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公开文化数据集（如CNKI文化类论文、公开非遗名录）；</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用户上传内容（需审核）。</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900"/>
              </a:lnSpc>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nvGrpSpPr>
          <p:cNvPr id="16" name="Group 16"/>
          <p:cNvGrpSpPr/>
          <p:nvPr/>
        </p:nvGrpSpPr>
        <p:grpSpPr>
          <a:xfrm>
            <a:off x="1105639" y="519348"/>
            <a:ext cx="4989159" cy="1292813"/>
            <a:chOff x="0" y="0"/>
            <a:chExt cx="6652212" cy="1723750"/>
          </a:xfrm>
        </p:grpSpPr>
        <p:sp>
          <p:nvSpPr>
            <p:cNvPr id="17" name="TextBox 17"/>
            <p:cNvSpPr txBox="1"/>
            <p:nvPr/>
          </p:nvSpPr>
          <p:spPr>
            <a:xfrm>
              <a:off x="0" y="0"/>
              <a:ext cx="6652212" cy="9652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数据采集与更新</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8" name="TextBox 18"/>
            <p:cNvSpPr txBox="1"/>
            <p:nvPr/>
          </p:nvSpPr>
          <p:spPr>
            <a:xfrm>
              <a:off x="0" y="1231625"/>
              <a:ext cx="6652212" cy="49212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Data collection and update</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9" name="TextBox 19"/>
          <p:cNvSpPr txBox="1"/>
          <p:nvPr/>
        </p:nvSpPr>
        <p:spPr>
          <a:xfrm>
            <a:off x="2878889" y="2581287"/>
            <a:ext cx="2454005" cy="640081"/>
          </a:xfrm>
          <a:prstGeom prst="rect">
            <a:avLst/>
          </a:prstGeom>
        </p:spPr>
        <p:txBody>
          <a:bodyPr lIns="0" tIns="0" rIns="0" bIns="0" rtlCol="0" anchor="t">
            <a:spAutoFit/>
          </a:bodyPr>
          <a:lstStyle/>
          <a:p>
            <a:pPr algn="l">
              <a:lnSpc>
                <a:spcPts val="5460"/>
              </a:lnSpc>
              <a:spcBef>
                <a:spcPct val="0"/>
              </a:spcBef>
            </a:pPr>
            <a:r>
              <a:rPr lang="en-US" sz="35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数据来源：</a:t>
            </a:r>
            <a:endParaRPr lang="en-US" sz="35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0" name="TextBox 20"/>
          <p:cNvSpPr txBox="1"/>
          <p:nvPr/>
        </p:nvSpPr>
        <p:spPr>
          <a:xfrm>
            <a:off x="8167286" y="6193440"/>
            <a:ext cx="2454005" cy="640081"/>
          </a:xfrm>
          <a:prstGeom prst="rect">
            <a:avLst/>
          </a:prstGeom>
        </p:spPr>
        <p:txBody>
          <a:bodyPr lIns="0" tIns="0" rIns="0" bIns="0" rtlCol="0" anchor="t">
            <a:spAutoFit/>
          </a:bodyPr>
          <a:lstStyle/>
          <a:p>
            <a:pPr algn="l">
              <a:lnSpc>
                <a:spcPts val="5460"/>
              </a:lnSpc>
              <a:spcBef>
                <a:spcPct val="0"/>
              </a:spcBef>
            </a:pPr>
            <a:r>
              <a:rPr lang="en-US" sz="35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更新策略：</a:t>
            </a:r>
            <a:endParaRPr lang="en-US" sz="35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75638" b="-75638"/>
            </a:stretch>
          </a:blipFill>
        </p:spPr>
      </p:sp>
      <p:grpSp>
        <p:nvGrpSpPr>
          <p:cNvPr id="3" name="Group 3"/>
          <p:cNvGrpSpPr/>
          <p:nvPr/>
        </p:nvGrpSpPr>
        <p:grpSpPr>
          <a:xfrm>
            <a:off x="12387212" y="1335881"/>
            <a:ext cx="5922220" cy="8949921"/>
            <a:chOff x="0" y="0"/>
            <a:chExt cx="7896293" cy="11933228"/>
          </a:xfrm>
        </p:grpSpPr>
        <p:sp>
          <p:nvSpPr>
            <p:cNvPr id="4" name="AutoShape 4"/>
            <p:cNvSpPr/>
            <p:nvPr/>
          </p:nvSpPr>
          <p:spPr>
            <a:xfrm>
              <a:off x="0" y="11099800"/>
              <a:ext cx="7896293" cy="0"/>
            </a:xfrm>
            <a:prstGeom prst="line">
              <a:avLst/>
            </a:prstGeom>
            <a:ln w="50800" cap="rnd">
              <a:solidFill>
                <a:srgbClr val="FFFFFF"/>
              </a:solidFill>
              <a:prstDash val="solid"/>
              <a:headEnd type="none" w="sm" len="sm"/>
              <a:tailEnd type="none" w="sm" len="sm"/>
            </a:ln>
          </p:spPr>
        </p:sp>
        <p:sp>
          <p:nvSpPr>
            <p:cNvPr id="5" name="AutoShape 5"/>
            <p:cNvSpPr/>
            <p:nvPr/>
          </p:nvSpPr>
          <p:spPr>
            <a:xfrm rot="5400000">
              <a:off x="964479" y="5941214"/>
              <a:ext cx="11933228" cy="0"/>
            </a:xfrm>
            <a:prstGeom prst="line">
              <a:avLst/>
            </a:prstGeom>
            <a:ln w="50800" cap="rnd">
              <a:solidFill>
                <a:srgbClr val="FFFFFF"/>
              </a:solidFill>
              <a:prstDash val="solid"/>
              <a:headEnd type="none" w="sm" len="sm"/>
              <a:tailEnd type="none" w="sm" len="sm"/>
            </a:ln>
          </p:spPr>
        </p:sp>
      </p:grpSp>
      <p:grpSp>
        <p:nvGrpSpPr>
          <p:cNvPr id="6" name="Group 6"/>
          <p:cNvGrpSpPr/>
          <p:nvPr/>
        </p:nvGrpSpPr>
        <p:grpSpPr>
          <a:xfrm>
            <a:off x="-21431" y="0"/>
            <a:ext cx="17607645" cy="10308431"/>
            <a:chOff x="0" y="0"/>
            <a:chExt cx="23476860" cy="13744575"/>
          </a:xfrm>
        </p:grpSpPr>
        <p:sp>
          <p:nvSpPr>
            <p:cNvPr id="7" name="AutoShape 7"/>
            <p:cNvSpPr/>
            <p:nvPr/>
          </p:nvSpPr>
          <p:spPr>
            <a:xfrm>
              <a:off x="0" y="1806575"/>
              <a:ext cx="23476860" cy="0"/>
            </a:xfrm>
            <a:prstGeom prst="line">
              <a:avLst/>
            </a:prstGeom>
            <a:ln w="50800" cap="rnd">
              <a:solidFill>
                <a:srgbClr val="FFFFFF"/>
              </a:solidFill>
              <a:prstDash val="solid"/>
              <a:headEnd type="none" w="sm" len="sm"/>
              <a:tailEnd type="none" w="sm" len="sm"/>
            </a:ln>
          </p:spPr>
        </p:sp>
        <p:sp>
          <p:nvSpPr>
            <p:cNvPr id="8" name="AutoShape 8"/>
            <p:cNvSpPr/>
            <p:nvPr/>
          </p:nvSpPr>
          <p:spPr>
            <a:xfrm>
              <a:off x="1799213" y="0"/>
              <a:ext cx="0" cy="13744575"/>
            </a:xfrm>
            <a:prstGeom prst="line">
              <a:avLst/>
            </a:prstGeom>
            <a:ln w="50800" cap="rnd">
              <a:solidFill>
                <a:srgbClr val="FFFFFF"/>
              </a:solidFill>
              <a:prstDash val="solid"/>
              <a:headEnd type="none" w="sm" len="sm"/>
              <a:tailEnd type="none" w="sm" len="sm"/>
            </a:ln>
          </p:spPr>
        </p:sp>
      </p:grpSp>
      <p:grpSp>
        <p:nvGrpSpPr>
          <p:cNvPr id="9" name="Group 9"/>
          <p:cNvGrpSpPr/>
          <p:nvPr/>
        </p:nvGrpSpPr>
        <p:grpSpPr>
          <a:xfrm>
            <a:off x="8049143" y="2376523"/>
            <a:ext cx="2189715" cy="2189715"/>
            <a:chOff x="0" y="0"/>
            <a:chExt cx="2919620" cy="2919620"/>
          </a:xfrm>
        </p:grpSpPr>
        <p:sp>
          <p:nvSpPr>
            <p:cNvPr id="10" name="Freeform 10"/>
            <p:cNvSpPr/>
            <p:nvPr/>
          </p:nvSpPr>
          <p:spPr>
            <a:xfrm>
              <a:off x="0" y="508"/>
              <a:ext cx="2794762" cy="2731389"/>
            </a:xfrm>
            <a:custGeom>
              <a:avLst/>
              <a:gdLst/>
              <a:ahLst/>
              <a:cxnLst/>
              <a:rect l="l" t="t" r="r" b="b"/>
              <a:pathLst>
                <a:path w="2794762" h="2731389">
                  <a:moveTo>
                    <a:pt x="18415" y="1226820"/>
                  </a:moveTo>
                  <a:cubicBezTo>
                    <a:pt x="24638" y="1188212"/>
                    <a:pt x="32258" y="1150112"/>
                    <a:pt x="41402" y="1112647"/>
                  </a:cubicBezTo>
                  <a:lnTo>
                    <a:pt x="96901" y="1126109"/>
                  </a:lnTo>
                  <a:cubicBezTo>
                    <a:pt x="88138" y="1162177"/>
                    <a:pt x="80772" y="1198753"/>
                    <a:pt x="74803" y="1235837"/>
                  </a:cubicBezTo>
                  <a:close/>
                  <a:moveTo>
                    <a:pt x="73533" y="1000760"/>
                  </a:moveTo>
                  <a:cubicBezTo>
                    <a:pt x="85725" y="963803"/>
                    <a:pt x="99441" y="927354"/>
                    <a:pt x="114554" y="891794"/>
                  </a:cubicBezTo>
                  <a:lnTo>
                    <a:pt x="167132" y="913892"/>
                  </a:lnTo>
                  <a:cubicBezTo>
                    <a:pt x="152654" y="948182"/>
                    <a:pt x="139573" y="983107"/>
                    <a:pt x="127762" y="1018667"/>
                  </a:cubicBezTo>
                  <a:close/>
                  <a:moveTo>
                    <a:pt x="218440" y="804164"/>
                  </a:moveTo>
                  <a:cubicBezTo>
                    <a:pt x="236474" y="769620"/>
                    <a:pt x="255778" y="735838"/>
                    <a:pt x="276352" y="703072"/>
                  </a:cubicBezTo>
                  <a:lnTo>
                    <a:pt x="324739" y="733425"/>
                  </a:lnTo>
                  <a:cubicBezTo>
                    <a:pt x="304927" y="765048"/>
                    <a:pt x="286385" y="797433"/>
                    <a:pt x="269113" y="830580"/>
                  </a:cubicBezTo>
                  <a:close/>
                  <a:moveTo>
                    <a:pt x="287782" y="588772"/>
                  </a:moveTo>
                  <a:cubicBezTo>
                    <a:pt x="311023" y="557530"/>
                    <a:pt x="335407" y="527304"/>
                    <a:pt x="360934" y="498094"/>
                  </a:cubicBezTo>
                  <a:lnTo>
                    <a:pt x="403987" y="535686"/>
                  </a:lnTo>
                  <a:cubicBezTo>
                    <a:pt x="379476" y="563753"/>
                    <a:pt x="355981" y="592836"/>
                    <a:pt x="333629" y="622808"/>
                  </a:cubicBezTo>
                  <a:close/>
                  <a:moveTo>
                    <a:pt x="487045" y="447548"/>
                  </a:moveTo>
                  <a:cubicBezTo>
                    <a:pt x="514858" y="420497"/>
                    <a:pt x="543814" y="394462"/>
                    <a:pt x="573659" y="369570"/>
                  </a:cubicBezTo>
                  <a:lnTo>
                    <a:pt x="610108" y="413512"/>
                  </a:lnTo>
                  <a:cubicBezTo>
                    <a:pt x="581406" y="437388"/>
                    <a:pt x="553593" y="462407"/>
                    <a:pt x="526796" y="488442"/>
                  </a:cubicBezTo>
                  <a:close/>
                  <a:moveTo>
                    <a:pt x="620395" y="264922"/>
                  </a:moveTo>
                  <a:cubicBezTo>
                    <a:pt x="652145" y="242570"/>
                    <a:pt x="684784" y="221488"/>
                    <a:pt x="718312" y="201676"/>
                  </a:cubicBezTo>
                  <a:lnTo>
                    <a:pt x="747395" y="250825"/>
                  </a:lnTo>
                  <a:cubicBezTo>
                    <a:pt x="715264" y="269875"/>
                    <a:pt x="683895" y="290068"/>
                    <a:pt x="653415" y="311531"/>
                  </a:cubicBezTo>
                  <a:close/>
                  <a:moveTo>
                    <a:pt x="853821" y="193040"/>
                  </a:moveTo>
                  <a:cubicBezTo>
                    <a:pt x="888619" y="176022"/>
                    <a:pt x="924179" y="160401"/>
                    <a:pt x="960501" y="146177"/>
                  </a:cubicBezTo>
                  <a:lnTo>
                    <a:pt x="981329" y="199390"/>
                  </a:lnTo>
                  <a:cubicBezTo>
                    <a:pt x="946404" y="213106"/>
                    <a:pt x="912241" y="228092"/>
                    <a:pt x="878840" y="244348"/>
                  </a:cubicBezTo>
                  <a:close/>
                  <a:moveTo>
                    <a:pt x="1037717" y="61468"/>
                  </a:moveTo>
                  <a:cubicBezTo>
                    <a:pt x="1074801" y="50292"/>
                    <a:pt x="1112393" y="40513"/>
                    <a:pt x="1150620" y="32258"/>
                  </a:cubicBezTo>
                  <a:lnTo>
                    <a:pt x="1162685" y="88138"/>
                  </a:lnTo>
                  <a:cubicBezTo>
                    <a:pt x="1125982" y="96012"/>
                    <a:pt x="1089787" y="105410"/>
                    <a:pt x="1054227" y="116078"/>
                  </a:cubicBezTo>
                  <a:close/>
                  <a:moveTo>
                    <a:pt x="1265174" y="12319"/>
                  </a:moveTo>
                  <a:cubicBezTo>
                    <a:pt x="1303401" y="7239"/>
                    <a:pt x="1342009" y="3683"/>
                    <a:pt x="1381125" y="1524"/>
                  </a:cubicBezTo>
                  <a:lnTo>
                    <a:pt x="1384173" y="58547"/>
                  </a:lnTo>
                  <a:cubicBezTo>
                    <a:pt x="1346581" y="60579"/>
                    <a:pt x="1309497" y="64008"/>
                    <a:pt x="1272794" y="68961"/>
                  </a:cubicBezTo>
                  <a:close/>
                  <a:moveTo>
                    <a:pt x="1498346" y="0"/>
                  </a:moveTo>
                  <a:cubicBezTo>
                    <a:pt x="1537462" y="1016"/>
                    <a:pt x="1576070" y="3556"/>
                    <a:pt x="1614424" y="7620"/>
                  </a:cubicBezTo>
                  <a:lnTo>
                    <a:pt x="1608455" y="64516"/>
                  </a:lnTo>
                  <a:cubicBezTo>
                    <a:pt x="1571752" y="60706"/>
                    <a:pt x="1534541" y="58166"/>
                    <a:pt x="1496949" y="57277"/>
                  </a:cubicBezTo>
                  <a:close/>
                  <a:moveTo>
                    <a:pt x="1728470" y="81661"/>
                  </a:moveTo>
                  <a:cubicBezTo>
                    <a:pt x="1766951" y="88900"/>
                    <a:pt x="1804797" y="97536"/>
                    <a:pt x="1842135" y="107696"/>
                  </a:cubicBezTo>
                  <a:lnTo>
                    <a:pt x="1827149" y="162814"/>
                  </a:lnTo>
                  <a:cubicBezTo>
                    <a:pt x="1791335" y="153035"/>
                    <a:pt x="1754886" y="144780"/>
                    <a:pt x="1717929" y="137795"/>
                  </a:cubicBezTo>
                  <a:close/>
                  <a:moveTo>
                    <a:pt x="1942719" y="198882"/>
                  </a:moveTo>
                  <a:cubicBezTo>
                    <a:pt x="1979422" y="212090"/>
                    <a:pt x="2015363" y="226695"/>
                    <a:pt x="2050669" y="242697"/>
                  </a:cubicBezTo>
                  <a:lnTo>
                    <a:pt x="2027047" y="294767"/>
                  </a:lnTo>
                  <a:cubicBezTo>
                    <a:pt x="1993138" y="279400"/>
                    <a:pt x="1958594" y="265303"/>
                    <a:pt x="1923415" y="252603"/>
                  </a:cubicBezTo>
                  <a:close/>
                  <a:moveTo>
                    <a:pt x="2135378" y="348869"/>
                  </a:moveTo>
                  <a:cubicBezTo>
                    <a:pt x="2169414" y="367792"/>
                    <a:pt x="2202688" y="387985"/>
                    <a:pt x="2234946" y="409448"/>
                  </a:cubicBezTo>
                  <a:lnTo>
                    <a:pt x="2203323" y="457073"/>
                  </a:lnTo>
                  <a:cubicBezTo>
                    <a:pt x="2172208" y="436499"/>
                    <a:pt x="2140331" y="417068"/>
                    <a:pt x="2107692" y="398907"/>
                  </a:cubicBezTo>
                  <a:close/>
                  <a:moveTo>
                    <a:pt x="2301748" y="527685"/>
                  </a:moveTo>
                  <a:cubicBezTo>
                    <a:pt x="2332355" y="551688"/>
                    <a:pt x="2361946" y="576961"/>
                    <a:pt x="2390521" y="603250"/>
                  </a:cubicBezTo>
                  <a:lnTo>
                    <a:pt x="2351786" y="645287"/>
                  </a:lnTo>
                  <a:cubicBezTo>
                    <a:pt x="2324354" y="620014"/>
                    <a:pt x="2295906" y="595757"/>
                    <a:pt x="2266569" y="572643"/>
                  </a:cubicBezTo>
                  <a:close/>
                  <a:moveTo>
                    <a:pt x="2437765" y="730504"/>
                  </a:moveTo>
                  <a:cubicBezTo>
                    <a:pt x="2464181" y="758952"/>
                    <a:pt x="2489327" y="788543"/>
                    <a:pt x="2513457" y="819150"/>
                  </a:cubicBezTo>
                  <a:lnTo>
                    <a:pt x="2468499" y="854456"/>
                  </a:lnTo>
                  <a:cubicBezTo>
                    <a:pt x="2445385" y="825119"/>
                    <a:pt x="2421128" y="796671"/>
                    <a:pt x="2395728" y="769239"/>
                  </a:cubicBezTo>
                  <a:close/>
                  <a:moveTo>
                    <a:pt x="2675890" y="651383"/>
                  </a:moveTo>
                  <a:cubicBezTo>
                    <a:pt x="2697353" y="683641"/>
                    <a:pt x="2717673" y="716915"/>
                    <a:pt x="2736596" y="750951"/>
                  </a:cubicBezTo>
                  <a:lnTo>
                    <a:pt x="2686685" y="778764"/>
                  </a:lnTo>
                  <a:cubicBezTo>
                    <a:pt x="2668524" y="746125"/>
                    <a:pt x="2649093" y="714121"/>
                    <a:pt x="2628392" y="683133"/>
                  </a:cubicBezTo>
                  <a:close/>
                  <a:moveTo>
                    <a:pt x="2741549" y="886587"/>
                  </a:moveTo>
                  <a:cubicBezTo>
                    <a:pt x="2757551" y="921766"/>
                    <a:pt x="2772283" y="957834"/>
                    <a:pt x="2785491" y="994410"/>
                  </a:cubicBezTo>
                  <a:lnTo>
                    <a:pt x="2731770" y="1013841"/>
                  </a:lnTo>
                  <a:cubicBezTo>
                    <a:pt x="2719070" y="978662"/>
                    <a:pt x="2704973" y="944118"/>
                    <a:pt x="2689479" y="910209"/>
                  </a:cubicBezTo>
                  <a:close/>
                  <a:moveTo>
                    <a:pt x="2768600" y="1129157"/>
                  </a:moveTo>
                  <a:cubicBezTo>
                    <a:pt x="2778760" y="1166495"/>
                    <a:pt x="2787523" y="1204341"/>
                    <a:pt x="2794762" y="1242822"/>
                  </a:cubicBezTo>
                  <a:lnTo>
                    <a:pt x="2738628" y="1253363"/>
                  </a:lnTo>
                  <a:cubicBezTo>
                    <a:pt x="2731643" y="1216406"/>
                    <a:pt x="2723261" y="1180084"/>
                    <a:pt x="2713482" y="1144143"/>
                  </a:cubicBezTo>
                  <a:close/>
                  <a:moveTo>
                    <a:pt x="2756662" y="1373251"/>
                  </a:moveTo>
                  <a:cubicBezTo>
                    <a:pt x="2760726" y="1411478"/>
                    <a:pt x="2763393" y="1450213"/>
                    <a:pt x="2764409" y="1489329"/>
                  </a:cubicBezTo>
                  <a:lnTo>
                    <a:pt x="2707259" y="1490853"/>
                  </a:lnTo>
                  <a:cubicBezTo>
                    <a:pt x="2706243" y="1453261"/>
                    <a:pt x="2703703" y="1416050"/>
                    <a:pt x="2699766" y="1379347"/>
                  </a:cubicBezTo>
                  <a:close/>
                  <a:moveTo>
                    <a:pt x="2706116" y="1612519"/>
                  </a:moveTo>
                  <a:cubicBezTo>
                    <a:pt x="2704084" y="1651635"/>
                    <a:pt x="2700528" y="1690243"/>
                    <a:pt x="2695448" y="1728470"/>
                  </a:cubicBezTo>
                  <a:lnTo>
                    <a:pt x="2638806" y="1720977"/>
                  </a:lnTo>
                  <a:cubicBezTo>
                    <a:pt x="2643632" y="1684274"/>
                    <a:pt x="2647061" y="1647063"/>
                    <a:pt x="2648966" y="1609598"/>
                  </a:cubicBezTo>
                  <a:close/>
                  <a:moveTo>
                    <a:pt x="2618486" y="1840230"/>
                  </a:moveTo>
                  <a:cubicBezTo>
                    <a:pt x="2610358" y="1878457"/>
                    <a:pt x="2600579" y="1916049"/>
                    <a:pt x="2589530" y="1953133"/>
                  </a:cubicBezTo>
                  <a:lnTo>
                    <a:pt x="2534793" y="1936750"/>
                  </a:lnTo>
                  <a:cubicBezTo>
                    <a:pt x="2545461" y="1901190"/>
                    <a:pt x="2554732" y="1864995"/>
                    <a:pt x="2562606" y="1828292"/>
                  </a:cubicBezTo>
                  <a:close/>
                  <a:moveTo>
                    <a:pt x="2495550" y="2051431"/>
                  </a:moveTo>
                  <a:cubicBezTo>
                    <a:pt x="2481326" y="2087753"/>
                    <a:pt x="2465832" y="2123313"/>
                    <a:pt x="2448814" y="2158238"/>
                  </a:cubicBezTo>
                  <a:lnTo>
                    <a:pt x="2397379" y="2133219"/>
                  </a:lnTo>
                  <a:cubicBezTo>
                    <a:pt x="2413635" y="2099691"/>
                    <a:pt x="2428621" y="2065528"/>
                    <a:pt x="2442210" y="2030603"/>
                  </a:cubicBezTo>
                  <a:close/>
                  <a:moveTo>
                    <a:pt x="2340356" y="2240026"/>
                  </a:moveTo>
                  <a:cubicBezTo>
                    <a:pt x="2320544" y="2273554"/>
                    <a:pt x="2299589" y="2306193"/>
                    <a:pt x="2277237" y="2337943"/>
                  </a:cubicBezTo>
                  <a:lnTo>
                    <a:pt x="2230501" y="2305050"/>
                  </a:lnTo>
                  <a:cubicBezTo>
                    <a:pt x="2251964" y="2274570"/>
                    <a:pt x="2272157" y="2243201"/>
                    <a:pt x="2291080" y="2210943"/>
                  </a:cubicBezTo>
                  <a:close/>
                  <a:moveTo>
                    <a:pt x="2157222" y="2401443"/>
                  </a:moveTo>
                  <a:cubicBezTo>
                    <a:pt x="2132457" y="2431415"/>
                    <a:pt x="2106422" y="2460371"/>
                    <a:pt x="2079371" y="2488184"/>
                  </a:cubicBezTo>
                  <a:lnTo>
                    <a:pt x="2038350" y="2448306"/>
                  </a:lnTo>
                  <a:cubicBezTo>
                    <a:pt x="2064385" y="2421509"/>
                    <a:pt x="2089277" y="2393696"/>
                    <a:pt x="2113153" y="2364994"/>
                  </a:cubicBezTo>
                  <a:close/>
                  <a:moveTo>
                    <a:pt x="1950847" y="2531999"/>
                  </a:moveTo>
                  <a:cubicBezTo>
                    <a:pt x="1921637" y="2557653"/>
                    <a:pt x="1891411" y="2582037"/>
                    <a:pt x="1860296" y="2605278"/>
                  </a:cubicBezTo>
                  <a:lnTo>
                    <a:pt x="1826133" y="2559431"/>
                  </a:lnTo>
                  <a:cubicBezTo>
                    <a:pt x="1856105" y="2537079"/>
                    <a:pt x="1885061" y="2513584"/>
                    <a:pt x="1913128" y="2488946"/>
                  </a:cubicBezTo>
                  <a:close/>
                  <a:moveTo>
                    <a:pt x="1726438" y="2628138"/>
                  </a:moveTo>
                  <a:cubicBezTo>
                    <a:pt x="1693545" y="2648839"/>
                    <a:pt x="1659890" y="2668143"/>
                    <a:pt x="1625346" y="2686177"/>
                  </a:cubicBezTo>
                  <a:lnTo>
                    <a:pt x="1598930" y="2635504"/>
                  </a:lnTo>
                  <a:cubicBezTo>
                    <a:pt x="1632077" y="2618232"/>
                    <a:pt x="1664462" y="2599563"/>
                    <a:pt x="1696085" y="2579751"/>
                  </a:cubicBezTo>
                  <a:close/>
                  <a:moveTo>
                    <a:pt x="1489583" y="2687574"/>
                  </a:moveTo>
                  <a:cubicBezTo>
                    <a:pt x="1454023" y="2702687"/>
                    <a:pt x="1417574" y="2716403"/>
                    <a:pt x="1380617" y="2728722"/>
                  </a:cubicBezTo>
                  <a:lnTo>
                    <a:pt x="1362583" y="2674493"/>
                  </a:lnTo>
                  <a:cubicBezTo>
                    <a:pt x="1398143" y="2662682"/>
                    <a:pt x="1433068" y="2649474"/>
                    <a:pt x="1467231" y="2634996"/>
                  </a:cubicBezTo>
                  <a:close/>
                  <a:moveTo>
                    <a:pt x="1246378" y="2708275"/>
                  </a:moveTo>
                  <a:cubicBezTo>
                    <a:pt x="1208913" y="2717419"/>
                    <a:pt x="1170813" y="2725166"/>
                    <a:pt x="1132205" y="2731389"/>
                  </a:cubicBezTo>
                  <a:lnTo>
                    <a:pt x="1123061" y="2675001"/>
                  </a:lnTo>
                  <a:cubicBezTo>
                    <a:pt x="1160145" y="2669032"/>
                    <a:pt x="1196721" y="2661539"/>
                    <a:pt x="1232789" y="2652776"/>
                  </a:cubicBezTo>
                  <a:close/>
                  <a:moveTo>
                    <a:pt x="1002919" y="2689860"/>
                  </a:moveTo>
                  <a:cubicBezTo>
                    <a:pt x="964438" y="2692908"/>
                    <a:pt x="925576" y="2694559"/>
                    <a:pt x="886206" y="2694559"/>
                  </a:cubicBezTo>
                  <a:lnTo>
                    <a:pt x="886079" y="2637409"/>
                  </a:lnTo>
                  <a:cubicBezTo>
                    <a:pt x="923798" y="2637409"/>
                    <a:pt x="961263" y="2635885"/>
                    <a:pt x="998220" y="2632837"/>
                  </a:cubicBezTo>
                  <a:close/>
                  <a:moveTo>
                    <a:pt x="764794" y="2633091"/>
                  </a:moveTo>
                  <a:cubicBezTo>
                    <a:pt x="725805" y="2630043"/>
                    <a:pt x="687197" y="2625471"/>
                    <a:pt x="648970" y="2619375"/>
                  </a:cubicBezTo>
                  <a:lnTo>
                    <a:pt x="657987" y="2562987"/>
                  </a:lnTo>
                  <a:cubicBezTo>
                    <a:pt x="694563" y="2568829"/>
                    <a:pt x="731774" y="2573147"/>
                    <a:pt x="769239" y="2576068"/>
                  </a:cubicBezTo>
                  <a:close/>
                  <a:moveTo>
                    <a:pt x="539242" y="2539492"/>
                  </a:moveTo>
                  <a:cubicBezTo>
                    <a:pt x="501269" y="2530348"/>
                    <a:pt x="463931" y="2519680"/>
                    <a:pt x="427228" y="2507615"/>
                  </a:cubicBezTo>
                  <a:lnTo>
                    <a:pt x="445135" y="2453386"/>
                  </a:lnTo>
                  <a:cubicBezTo>
                    <a:pt x="480441" y="2464943"/>
                    <a:pt x="516255" y="2475230"/>
                    <a:pt x="552704" y="2484120"/>
                  </a:cubicBezTo>
                  <a:close/>
                  <a:moveTo>
                    <a:pt x="331597" y="2411349"/>
                  </a:moveTo>
                  <a:cubicBezTo>
                    <a:pt x="295656" y="2396236"/>
                    <a:pt x="260477" y="2379726"/>
                    <a:pt x="226060" y="2361819"/>
                  </a:cubicBezTo>
                  <a:lnTo>
                    <a:pt x="252349" y="2311146"/>
                  </a:lnTo>
                  <a:cubicBezTo>
                    <a:pt x="285369" y="2328291"/>
                    <a:pt x="319278" y="2344166"/>
                    <a:pt x="353822" y="2358771"/>
                  </a:cubicBezTo>
                  <a:close/>
                  <a:moveTo>
                    <a:pt x="687070" y="2697988"/>
                  </a:moveTo>
                  <a:cubicBezTo>
                    <a:pt x="654050" y="2677414"/>
                    <a:pt x="621919" y="2655443"/>
                    <a:pt x="590804" y="2632329"/>
                  </a:cubicBezTo>
                  <a:lnTo>
                    <a:pt x="624840" y="2586482"/>
                  </a:lnTo>
                  <a:cubicBezTo>
                    <a:pt x="654812" y="2608707"/>
                    <a:pt x="685673" y="2629789"/>
                    <a:pt x="717296" y="2649601"/>
                  </a:cubicBezTo>
                  <a:close/>
                  <a:moveTo>
                    <a:pt x="500126" y="2559304"/>
                  </a:moveTo>
                  <a:cubicBezTo>
                    <a:pt x="470916" y="2533777"/>
                    <a:pt x="442595" y="2506980"/>
                    <a:pt x="415417" y="2479294"/>
                  </a:cubicBezTo>
                  <a:lnTo>
                    <a:pt x="456311" y="2439416"/>
                  </a:lnTo>
                  <a:cubicBezTo>
                    <a:pt x="482346" y="2466086"/>
                    <a:pt x="509524" y="2491740"/>
                    <a:pt x="537718" y="2516378"/>
                  </a:cubicBezTo>
                  <a:close/>
                  <a:moveTo>
                    <a:pt x="337312" y="2392680"/>
                  </a:moveTo>
                  <a:cubicBezTo>
                    <a:pt x="312420" y="2362835"/>
                    <a:pt x="288798" y="2331974"/>
                    <a:pt x="266446" y="2300224"/>
                  </a:cubicBezTo>
                  <a:lnTo>
                    <a:pt x="313182" y="2267204"/>
                  </a:lnTo>
                  <a:cubicBezTo>
                    <a:pt x="334772" y="2297684"/>
                    <a:pt x="357505" y="2327402"/>
                    <a:pt x="381381" y="2355977"/>
                  </a:cubicBezTo>
                  <a:close/>
                  <a:moveTo>
                    <a:pt x="203073" y="2202434"/>
                  </a:moveTo>
                  <a:cubicBezTo>
                    <a:pt x="183261" y="2169033"/>
                    <a:pt x="164846" y="2134870"/>
                    <a:pt x="147701" y="2099945"/>
                  </a:cubicBezTo>
                  <a:lnTo>
                    <a:pt x="199009" y="2074799"/>
                  </a:lnTo>
                  <a:cubicBezTo>
                    <a:pt x="215392" y="2108454"/>
                    <a:pt x="233172" y="2141220"/>
                    <a:pt x="252222" y="2173351"/>
                  </a:cubicBezTo>
                  <a:close/>
                  <a:moveTo>
                    <a:pt x="100711" y="1993265"/>
                  </a:moveTo>
                  <a:cubicBezTo>
                    <a:pt x="86487" y="1957197"/>
                    <a:pt x="73787" y="1920494"/>
                    <a:pt x="62484" y="1883029"/>
                  </a:cubicBezTo>
                  <a:lnTo>
                    <a:pt x="117221" y="1866519"/>
                  </a:lnTo>
                  <a:cubicBezTo>
                    <a:pt x="128143" y="1902460"/>
                    <a:pt x="140335" y="1937766"/>
                    <a:pt x="154051" y="1972310"/>
                  </a:cubicBezTo>
                  <a:close/>
                  <a:moveTo>
                    <a:pt x="33147" y="1770380"/>
                  </a:moveTo>
                  <a:cubicBezTo>
                    <a:pt x="25019" y="1732661"/>
                    <a:pt x="18288" y="1694434"/>
                    <a:pt x="13081" y="1655699"/>
                  </a:cubicBezTo>
                  <a:lnTo>
                    <a:pt x="69723" y="1648079"/>
                  </a:lnTo>
                  <a:cubicBezTo>
                    <a:pt x="74676" y="1685290"/>
                    <a:pt x="81153" y="1721993"/>
                    <a:pt x="89027" y="1758188"/>
                  </a:cubicBezTo>
                  <a:close/>
                  <a:moveTo>
                    <a:pt x="2159" y="1539748"/>
                  </a:moveTo>
                  <a:cubicBezTo>
                    <a:pt x="762" y="1513078"/>
                    <a:pt x="0" y="1486281"/>
                    <a:pt x="0" y="1459230"/>
                  </a:cubicBezTo>
                  <a:lnTo>
                    <a:pt x="28575" y="1459230"/>
                  </a:lnTo>
                  <a:lnTo>
                    <a:pt x="57150" y="1459230"/>
                  </a:lnTo>
                  <a:lnTo>
                    <a:pt x="28575" y="1459230"/>
                  </a:lnTo>
                  <a:lnTo>
                    <a:pt x="0" y="1459230"/>
                  </a:lnTo>
                  <a:cubicBezTo>
                    <a:pt x="0" y="1419987"/>
                    <a:pt x="1524" y="1380998"/>
                    <a:pt x="4572" y="1342517"/>
                  </a:cubicBezTo>
                  <a:lnTo>
                    <a:pt x="61595" y="1346962"/>
                  </a:lnTo>
                  <a:cubicBezTo>
                    <a:pt x="58674" y="1383919"/>
                    <a:pt x="57150" y="1421384"/>
                    <a:pt x="57150" y="1459103"/>
                  </a:cubicBezTo>
                  <a:cubicBezTo>
                    <a:pt x="57150" y="1474851"/>
                    <a:pt x="44323" y="1487678"/>
                    <a:pt x="28575" y="1487678"/>
                  </a:cubicBezTo>
                  <a:cubicBezTo>
                    <a:pt x="12827" y="1487678"/>
                    <a:pt x="0" y="1475105"/>
                    <a:pt x="0" y="1459357"/>
                  </a:cubicBezTo>
                  <a:cubicBezTo>
                    <a:pt x="0" y="1443609"/>
                    <a:pt x="12827" y="1430782"/>
                    <a:pt x="28575" y="1430782"/>
                  </a:cubicBezTo>
                  <a:cubicBezTo>
                    <a:pt x="44323" y="1430782"/>
                    <a:pt x="57150" y="1443609"/>
                    <a:pt x="57150" y="1459357"/>
                  </a:cubicBezTo>
                  <a:cubicBezTo>
                    <a:pt x="57150" y="1485265"/>
                    <a:pt x="57912" y="1511173"/>
                    <a:pt x="59309" y="1536700"/>
                  </a:cubicBezTo>
                  <a:close/>
                </a:path>
              </a:pathLst>
            </a:custGeom>
            <a:solidFill>
              <a:srgbClr val="FFFFFF"/>
            </a:solidFill>
          </p:spPr>
        </p:sp>
      </p:grpSp>
      <p:sp>
        <p:nvSpPr>
          <p:cNvPr id="11" name="TextBox 11"/>
          <p:cNvSpPr txBox="1"/>
          <p:nvPr/>
        </p:nvSpPr>
        <p:spPr>
          <a:xfrm>
            <a:off x="8414751" y="2815077"/>
            <a:ext cx="1458500" cy="1381089"/>
          </a:xfrm>
          <a:prstGeom prst="rect">
            <a:avLst/>
          </a:prstGeom>
        </p:spPr>
        <p:txBody>
          <a:bodyPr lIns="0" tIns="0" rIns="0" bIns="0" rtlCol="0" anchor="t">
            <a:spAutoFit/>
          </a:bodyPr>
          <a:lstStyle/>
          <a:p>
            <a:pPr algn="ctr">
              <a:lnSpc>
                <a:spcPts val="10800"/>
              </a:lnSpc>
            </a:pPr>
            <a:r>
              <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03</a:t>
            </a:r>
            <a:endPar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2" name="TextBox 12"/>
          <p:cNvSpPr txBox="1"/>
          <p:nvPr/>
        </p:nvSpPr>
        <p:spPr>
          <a:xfrm>
            <a:off x="6329624" y="5009328"/>
            <a:ext cx="5628755" cy="1238250"/>
          </a:xfrm>
          <a:prstGeom prst="rect">
            <a:avLst/>
          </a:prstGeom>
        </p:spPr>
        <p:txBody>
          <a:bodyPr lIns="0" tIns="0" rIns="0" bIns="0" rtlCol="0" anchor="t">
            <a:spAutoFit/>
          </a:bodyPr>
          <a:lstStyle/>
          <a:p>
            <a:pPr algn="ctr">
              <a:lnSpc>
                <a:spcPts val="9720"/>
              </a:lnSpc>
            </a:pPr>
            <a:r>
              <a:rPr lang="en-US" sz="81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实现和展示</a:t>
            </a:r>
            <a:endParaRPr lang="en-US" sz="81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3" name="TextBox 13"/>
          <p:cNvSpPr txBox="1"/>
          <p:nvPr/>
        </p:nvSpPr>
        <p:spPr>
          <a:xfrm>
            <a:off x="6758457" y="6681142"/>
            <a:ext cx="4771086" cy="838200"/>
          </a:xfrm>
          <a:prstGeom prst="rect">
            <a:avLst/>
          </a:prstGeom>
        </p:spPr>
        <p:txBody>
          <a:bodyPr lIns="0" tIns="0" rIns="0" bIns="0" rtlCol="0" anchor="t">
            <a:spAutoFit/>
          </a:bodyPr>
          <a:lstStyle/>
          <a:p>
            <a:pPr algn="ctr">
              <a:lnSpc>
                <a:spcPts val="3240"/>
              </a:lnSpc>
            </a:pPr>
            <a:r>
              <a:rPr lang="en-US" sz="2700">
                <a:solidFill>
                  <a:srgbClr val="FFFFFF"/>
                </a:solidFill>
                <a:latin typeface="Arimo" panose="020B0604020202020204"/>
                <a:ea typeface="Arimo" panose="020B0604020202020204"/>
                <a:cs typeface="Arimo" panose="020B0604020202020204"/>
                <a:sym typeface="Arimo" panose="020B0604020202020204"/>
              </a:rPr>
              <a:t>IMPLEMENTATION AND DEMONSTRATION</a:t>
            </a:r>
            <a:endParaRPr lang="en-US" sz="2700">
              <a:solidFill>
                <a:srgbClr val="FFFFFF"/>
              </a:solidFill>
              <a:latin typeface="Arimo" panose="020B0604020202020204"/>
              <a:ea typeface="Arimo" panose="020B0604020202020204"/>
              <a:cs typeface="Arimo" panose="020B0604020202020204"/>
              <a:sym typeface="Arimo" panose="020B0604020202020204"/>
            </a:endParaRPr>
          </a:p>
        </p:txBody>
      </p:sp>
      <p:sp>
        <p:nvSpPr>
          <p:cNvPr id="14" name="TextBox 14"/>
          <p:cNvSpPr txBox="1"/>
          <p:nvPr/>
        </p:nvSpPr>
        <p:spPr>
          <a:xfrm>
            <a:off x="1200564" y="748408"/>
            <a:ext cx="1738956"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基础资源与算法</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
        <p:nvSpPr>
          <p:cNvPr id="15" name="TextBox 15"/>
          <p:cNvSpPr txBox="1"/>
          <p:nvPr/>
        </p:nvSpPr>
        <p:spPr>
          <a:xfrm>
            <a:off x="3548590" y="748408"/>
            <a:ext cx="1738956"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系统总体架构</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
        <p:nvSpPr>
          <p:cNvPr id="16" name="TextBox 16"/>
          <p:cNvSpPr txBox="1"/>
          <p:nvPr/>
        </p:nvSpPr>
        <p:spPr>
          <a:xfrm>
            <a:off x="5896617" y="748408"/>
            <a:ext cx="1738956"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数据模型设计</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
        <p:nvSpPr>
          <p:cNvPr id="17" name="TextBox 17"/>
          <p:cNvSpPr txBox="1"/>
          <p:nvPr/>
        </p:nvSpPr>
        <p:spPr>
          <a:xfrm>
            <a:off x="8244642" y="748408"/>
            <a:ext cx="1738956"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可视化设计</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
        <p:nvSpPr>
          <p:cNvPr id="18" name="TextBox 18"/>
          <p:cNvSpPr txBox="1"/>
          <p:nvPr/>
        </p:nvSpPr>
        <p:spPr>
          <a:xfrm>
            <a:off x="10439896" y="748408"/>
            <a:ext cx="1738956"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验证方案与评测</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
        <p:nvSpPr>
          <p:cNvPr id="19" name="TextBox 19"/>
          <p:cNvSpPr txBox="1"/>
          <p:nvPr/>
        </p:nvSpPr>
        <p:spPr>
          <a:xfrm>
            <a:off x="13079141" y="742950"/>
            <a:ext cx="1738956"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技术栈与部署</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5273849" y="2204104"/>
            <a:ext cx="8138138" cy="6686458"/>
            <a:chOff x="0" y="0"/>
            <a:chExt cx="10850850" cy="8915278"/>
          </a:xfrm>
        </p:grpSpPr>
        <p:pic>
          <p:nvPicPr>
            <p:cNvPr id="3" name="Picture 3"/>
            <p:cNvPicPr>
              <a:picLocks noChangeAspect="1"/>
            </p:cNvPicPr>
            <p:nvPr/>
          </p:nvPicPr>
          <p:blipFill>
            <a:blip r:embed="rId1"/>
            <a:srcRect l="983" r="983"/>
            <a:stretch>
              <a:fillRect/>
            </a:stretch>
          </p:blipFill>
          <p:spPr>
            <a:xfrm>
              <a:off x="0" y="0"/>
              <a:ext cx="10850850" cy="8915278"/>
            </a:xfrm>
            <a:prstGeom prst="rect">
              <a:avLst/>
            </a:prstGeom>
          </p:spPr>
        </p:pic>
      </p:grpSp>
      <p:grpSp>
        <p:nvGrpSpPr>
          <p:cNvPr id="4" name="Group 4"/>
          <p:cNvGrpSpPr/>
          <p:nvPr/>
        </p:nvGrpSpPr>
        <p:grpSpPr>
          <a:xfrm>
            <a:off x="-21431" y="-16638"/>
            <a:ext cx="4447864" cy="9696419"/>
            <a:chOff x="0" y="0"/>
            <a:chExt cx="5930485" cy="12928559"/>
          </a:xfrm>
        </p:grpSpPr>
        <p:sp>
          <p:nvSpPr>
            <p:cNvPr id="5" name="AutoShape 5"/>
            <p:cNvSpPr/>
            <p:nvPr/>
          </p:nvSpPr>
          <p:spPr>
            <a:xfrm rot="5400000">
              <a:off x="-5441929" y="6438879"/>
              <a:ext cx="12928559" cy="0"/>
            </a:xfrm>
            <a:prstGeom prst="line">
              <a:avLst/>
            </a:prstGeom>
            <a:ln w="50800" cap="rnd">
              <a:solidFill>
                <a:srgbClr val="FFFFFF"/>
              </a:solidFill>
              <a:prstDash val="solid"/>
              <a:headEnd type="none" w="sm" len="sm"/>
              <a:tailEnd type="none" w="sm" len="sm"/>
            </a:ln>
          </p:spPr>
        </p:sp>
        <p:sp>
          <p:nvSpPr>
            <p:cNvPr id="6" name="AutoShape 6"/>
            <p:cNvSpPr/>
            <p:nvPr/>
          </p:nvSpPr>
          <p:spPr>
            <a:xfrm>
              <a:off x="0" y="1746209"/>
              <a:ext cx="5930485" cy="0"/>
            </a:xfrm>
            <a:prstGeom prst="line">
              <a:avLst/>
            </a:prstGeom>
            <a:ln w="50800" cap="rnd">
              <a:solidFill>
                <a:srgbClr val="FFFFFF"/>
              </a:solidFill>
              <a:prstDash val="solid"/>
              <a:headEnd type="none" w="sm" len="sm"/>
              <a:tailEnd type="none" w="sm" len="sm"/>
            </a:ln>
          </p:spPr>
        </p:sp>
      </p:grpSp>
      <p:grpSp>
        <p:nvGrpSpPr>
          <p:cNvPr id="7" name="Group 7"/>
          <p:cNvGrpSpPr/>
          <p:nvPr/>
        </p:nvGrpSpPr>
        <p:grpSpPr>
          <a:xfrm>
            <a:off x="1105640" y="519348"/>
            <a:ext cx="4840367" cy="1292813"/>
            <a:chOff x="0" y="0"/>
            <a:chExt cx="6453822" cy="1723750"/>
          </a:xfrm>
        </p:grpSpPr>
        <p:sp>
          <p:nvSpPr>
            <p:cNvPr id="8" name="TextBox 8"/>
            <p:cNvSpPr txBox="1"/>
            <p:nvPr/>
          </p:nvSpPr>
          <p:spPr>
            <a:xfrm>
              <a:off x="0" y="0"/>
              <a:ext cx="6453822" cy="9652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基础资源与算法</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9" name="TextBox 9"/>
            <p:cNvSpPr txBox="1"/>
            <p:nvPr/>
          </p:nvSpPr>
          <p:spPr>
            <a:xfrm>
              <a:off x="0" y="1231625"/>
              <a:ext cx="6453822" cy="49212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Basic resources and algorithms</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grpSp>
      <p:grpSp>
        <p:nvGrpSpPr>
          <p:cNvPr id="10" name="Group 10"/>
          <p:cNvGrpSpPr/>
          <p:nvPr/>
        </p:nvGrpSpPr>
        <p:grpSpPr>
          <a:xfrm>
            <a:off x="13858372" y="1028700"/>
            <a:ext cx="4110102" cy="1344201"/>
            <a:chOff x="0" y="0"/>
            <a:chExt cx="5480137" cy="1792268"/>
          </a:xfrm>
        </p:grpSpPr>
        <p:sp>
          <p:nvSpPr>
            <p:cNvPr id="11" name="TextBox 11"/>
            <p:cNvSpPr txBox="1"/>
            <p:nvPr/>
          </p:nvSpPr>
          <p:spPr>
            <a:xfrm>
              <a:off x="0" y="1198543"/>
              <a:ext cx="5480137" cy="593725"/>
            </a:xfrm>
            <a:prstGeom prst="rect">
              <a:avLst/>
            </a:prstGeom>
          </p:spPr>
          <p:txBody>
            <a:bodyPr lIns="0" tIns="0" rIns="0" bIns="0" rtlCol="0" anchor="t">
              <a:spAutoFit/>
            </a:bodyPr>
            <a:lstStyle/>
            <a:p>
              <a:pPr marL="0" lvl="0" indent="0" algn="l">
                <a:lnSpc>
                  <a:spcPts val="3900"/>
                </a:lnSpc>
                <a:spcBef>
                  <a:spcPct val="0"/>
                </a:spcBef>
              </a:pPr>
            </a:p>
          </p:txBody>
        </p:sp>
        <p:sp>
          <p:nvSpPr>
            <p:cNvPr id="12" name="TextBox 12"/>
            <p:cNvSpPr txBox="1"/>
            <p:nvPr/>
          </p:nvSpPr>
          <p:spPr>
            <a:xfrm>
              <a:off x="0" y="0"/>
              <a:ext cx="5480137" cy="762000"/>
            </a:xfrm>
            <a:prstGeom prst="rect">
              <a:avLst/>
            </a:prstGeom>
          </p:spPr>
          <p:txBody>
            <a:bodyPr lIns="0" tIns="0" rIns="0" bIns="0" rtlCol="0" anchor="t">
              <a:spAutoFit/>
            </a:bodyPr>
            <a:lstStyle/>
            <a:p>
              <a:pPr marL="0" lvl="0" indent="0" algn="l">
                <a:lnSpc>
                  <a:spcPts val="4560"/>
                </a:lnSpc>
                <a:spcBef>
                  <a:spcPct val="0"/>
                </a:spcBef>
              </a:pPr>
              <a:r>
                <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NLP算法</a:t>
              </a:r>
              <a:endPar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grpSp>
      <p:grpSp>
        <p:nvGrpSpPr>
          <p:cNvPr id="13" name="Group 13"/>
          <p:cNvGrpSpPr/>
          <p:nvPr/>
        </p:nvGrpSpPr>
        <p:grpSpPr>
          <a:xfrm>
            <a:off x="13856408" y="4050701"/>
            <a:ext cx="4110102" cy="1344201"/>
            <a:chOff x="0" y="0"/>
            <a:chExt cx="5480137" cy="1792268"/>
          </a:xfrm>
        </p:grpSpPr>
        <p:sp>
          <p:nvSpPr>
            <p:cNvPr id="14" name="TextBox 14"/>
            <p:cNvSpPr txBox="1"/>
            <p:nvPr/>
          </p:nvSpPr>
          <p:spPr>
            <a:xfrm>
              <a:off x="0" y="1198543"/>
              <a:ext cx="5480137" cy="593725"/>
            </a:xfrm>
            <a:prstGeom prst="rect">
              <a:avLst/>
            </a:prstGeom>
          </p:spPr>
          <p:txBody>
            <a:bodyPr lIns="0" tIns="0" rIns="0" bIns="0" rtlCol="0" anchor="t">
              <a:spAutoFit/>
            </a:bodyPr>
            <a:lstStyle/>
            <a:p>
              <a:pPr marL="0" lvl="0" indent="0" algn="l">
                <a:lnSpc>
                  <a:spcPts val="3900"/>
                </a:lnSpc>
                <a:spcBef>
                  <a:spcPct val="0"/>
                </a:spcBef>
              </a:pPr>
            </a:p>
          </p:txBody>
        </p:sp>
        <p:sp>
          <p:nvSpPr>
            <p:cNvPr id="15" name="TextBox 15"/>
            <p:cNvSpPr txBox="1"/>
            <p:nvPr/>
          </p:nvSpPr>
          <p:spPr>
            <a:xfrm>
              <a:off x="0" y="0"/>
              <a:ext cx="5480137" cy="762000"/>
            </a:xfrm>
            <a:prstGeom prst="rect">
              <a:avLst/>
            </a:prstGeom>
          </p:spPr>
          <p:txBody>
            <a:bodyPr lIns="0" tIns="0" rIns="0" bIns="0" rtlCol="0" anchor="t">
              <a:spAutoFit/>
            </a:bodyPr>
            <a:lstStyle/>
            <a:p>
              <a:pPr marL="0" lvl="0" indent="0" algn="l">
                <a:lnSpc>
                  <a:spcPts val="4560"/>
                </a:lnSpc>
                <a:spcBef>
                  <a:spcPct val="0"/>
                </a:spcBef>
              </a:pPr>
              <a:r>
                <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检索引擎算法</a:t>
              </a:r>
              <a:endPar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grpSp>
      <p:grpSp>
        <p:nvGrpSpPr>
          <p:cNvPr id="16" name="Group 16"/>
          <p:cNvGrpSpPr/>
          <p:nvPr/>
        </p:nvGrpSpPr>
        <p:grpSpPr>
          <a:xfrm>
            <a:off x="717361" y="2496825"/>
            <a:ext cx="4110102" cy="1344201"/>
            <a:chOff x="0" y="0"/>
            <a:chExt cx="5480137" cy="1792268"/>
          </a:xfrm>
        </p:grpSpPr>
        <p:sp>
          <p:nvSpPr>
            <p:cNvPr id="17" name="TextBox 17"/>
            <p:cNvSpPr txBox="1"/>
            <p:nvPr/>
          </p:nvSpPr>
          <p:spPr>
            <a:xfrm>
              <a:off x="0" y="1198543"/>
              <a:ext cx="5480137" cy="593725"/>
            </a:xfrm>
            <a:prstGeom prst="rect">
              <a:avLst/>
            </a:prstGeom>
          </p:spPr>
          <p:txBody>
            <a:bodyPr lIns="0" tIns="0" rIns="0" bIns="0" rtlCol="0" anchor="t">
              <a:spAutoFit/>
            </a:bodyPr>
            <a:lstStyle/>
            <a:p>
              <a:pPr marL="0" lvl="0" indent="0" algn="r">
                <a:lnSpc>
                  <a:spcPts val="3900"/>
                </a:lnSpc>
                <a:spcBef>
                  <a:spcPct val="0"/>
                </a:spcBef>
              </a:pPr>
            </a:p>
          </p:txBody>
        </p:sp>
        <p:sp>
          <p:nvSpPr>
            <p:cNvPr id="18" name="TextBox 18"/>
            <p:cNvSpPr txBox="1"/>
            <p:nvPr/>
          </p:nvSpPr>
          <p:spPr>
            <a:xfrm>
              <a:off x="0" y="0"/>
              <a:ext cx="5480137" cy="762000"/>
            </a:xfrm>
            <a:prstGeom prst="rect">
              <a:avLst/>
            </a:prstGeom>
          </p:spPr>
          <p:txBody>
            <a:bodyPr lIns="0" tIns="0" rIns="0" bIns="0" rtlCol="0" anchor="t">
              <a:spAutoFit/>
            </a:bodyPr>
            <a:lstStyle/>
            <a:p>
              <a:pPr marL="0" lvl="0" indent="0" algn="r">
                <a:lnSpc>
                  <a:spcPts val="4560"/>
                </a:lnSpc>
                <a:spcBef>
                  <a:spcPct val="0"/>
                </a:spcBef>
              </a:pPr>
              <a:r>
                <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多模态数据处理</a:t>
              </a:r>
              <a:endPar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grpSp>
      <p:sp>
        <p:nvSpPr>
          <p:cNvPr id="19" name="TextBox 19"/>
          <p:cNvSpPr txBox="1"/>
          <p:nvPr/>
        </p:nvSpPr>
        <p:spPr>
          <a:xfrm>
            <a:off x="717361" y="6126971"/>
            <a:ext cx="4110102" cy="571500"/>
          </a:xfrm>
          <a:prstGeom prst="rect">
            <a:avLst/>
          </a:prstGeom>
        </p:spPr>
        <p:txBody>
          <a:bodyPr lIns="0" tIns="0" rIns="0" bIns="0" rtlCol="0" anchor="t">
            <a:spAutoFit/>
          </a:bodyPr>
          <a:lstStyle/>
          <a:p>
            <a:pPr marL="0" lvl="0" indent="0" algn="r">
              <a:lnSpc>
                <a:spcPts val="4560"/>
              </a:lnSpc>
              <a:spcBef>
                <a:spcPct val="0"/>
              </a:spcBef>
            </a:pPr>
            <a:r>
              <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AIGC生成模型</a:t>
            </a:r>
            <a:endPar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grpSp>
        <p:nvGrpSpPr>
          <p:cNvPr id="20" name="Group 20"/>
          <p:cNvGrpSpPr/>
          <p:nvPr/>
        </p:nvGrpSpPr>
        <p:grpSpPr>
          <a:xfrm>
            <a:off x="13858372" y="7069946"/>
            <a:ext cx="4110102" cy="1344201"/>
            <a:chOff x="0" y="0"/>
            <a:chExt cx="5480137" cy="1792268"/>
          </a:xfrm>
        </p:grpSpPr>
        <p:sp>
          <p:nvSpPr>
            <p:cNvPr id="21" name="TextBox 21"/>
            <p:cNvSpPr txBox="1"/>
            <p:nvPr/>
          </p:nvSpPr>
          <p:spPr>
            <a:xfrm>
              <a:off x="0" y="1198543"/>
              <a:ext cx="5480137" cy="593725"/>
            </a:xfrm>
            <a:prstGeom prst="rect">
              <a:avLst/>
            </a:prstGeom>
          </p:spPr>
          <p:txBody>
            <a:bodyPr lIns="0" tIns="0" rIns="0" bIns="0" rtlCol="0" anchor="t">
              <a:spAutoFit/>
            </a:bodyPr>
            <a:lstStyle/>
            <a:p>
              <a:pPr marL="0" lvl="0" indent="0" algn="l">
                <a:lnSpc>
                  <a:spcPts val="3900"/>
                </a:lnSpc>
                <a:spcBef>
                  <a:spcPct val="0"/>
                </a:spcBef>
              </a:pPr>
            </a:p>
          </p:txBody>
        </p:sp>
        <p:sp>
          <p:nvSpPr>
            <p:cNvPr id="22" name="TextBox 22"/>
            <p:cNvSpPr txBox="1"/>
            <p:nvPr/>
          </p:nvSpPr>
          <p:spPr>
            <a:xfrm>
              <a:off x="0" y="0"/>
              <a:ext cx="5480137" cy="762000"/>
            </a:xfrm>
            <a:prstGeom prst="rect">
              <a:avLst/>
            </a:prstGeom>
          </p:spPr>
          <p:txBody>
            <a:bodyPr lIns="0" tIns="0" rIns="0" bIns="0" rtlCol="0" anchor="t">
              <a:spAutoFit/>
            </a:bodyPr>
            <a:lstStyle/>
            <a:p>
              <a:pPr marL="0" lvl="0" indent="0" algn="l">
                <a:lnSpc>
                  <a:spcPts val="4560"/>
                </a:lnSpc>
                <a:spcBef>
                  <a:spcPct val="0"/>
                </a:spcBef>
              </a:pPr>
              <a:r>
                <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知识图谱算法</a:t>
              </a:r>
              <a:endPar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grpSp>
      <p:sp>
        <p:nvSpPr>
          <p:cNvPr id="23" name="TextBox 23"/>
          <p:cNvSpPr txBox="1"/>
          <p:nvPr/>
        </p:nvSpPr>
        <p:spPr>
          <a:xfrm>
            <a:off x="719325" y="3190875"/>
            <a:ext cx="4110102" cy="1952625"/>
          </a:xfrm>
          <a:prstGeom prst="rect">
            <a:avLst/>
          </a:prstGeom>
        </p:spPr>
        <p:txBody>
          <a:bodyPr lIns="0" tIns="0" rIns="0" bIns="0" rtlCol="0" anchor="t">
            <a:spAutoFit/>
          </a:bodyPr>
          <a:lstStyle/>
          <a:p>
            <a:pPr algn="r">
              <a:lnSpc>
                <a:spcPts val="3900"/>
              </a:lnSpc>
              <a:spcBef>
                <a:spcPct val="0"/>
              </a:spcBef>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运用统计分析、新颖性计算及OCR等技术，深度处理与评估文化资源，确保数据高质量</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 。</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24" name="TextBox 24"/>
          <p:cNvSpPr txBox="1"/>
          <p:nvPr/>
        </p:nvSpPr>
        <p:spPr>
          <a:xfrm>
            <a:off x="719325" y="6834748"/>
            <a:ext cx="4110102" cy="1952625"/>
          </a:xfrm>
          <a:prstGeom prst="rect">
            <a:avLst/>
          </a:prstGeom>
        </p:spPr>
        <p:txBody>
          <a:bodyPr lIns="0" tIns="0" rIns="0" bIns="0" rtlCol="0" anchor="t">
            <a:spAutoFit/>
          </a:bodyPr>
          <a:lstStyle/>
          <a:p>
            <a:pPr algn="r">
              <a:lnSpc>
                <a:spcPts val="3900"/>
              </a:lnSpc>
              <a:spcBef>
                <a:spcPct val="0"/>
              </a:spcBef>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 集成AIGC大模型，实现文化介绍文本与艺术图像的自动化、创意性生成，以丰富平台内容生态 。</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25" name="TextBox 25"/>
          <p:cNvSpPr txBox="1"/>
          <p:nvPr/>
        </p:nvSpPr>
        <p:spPr>
          <a:xfrm>
            <a:off x="13856408" y="1726436"/>
            <a:ext cx="4110102" cy="1952625"/>
          </a:xfrm>
          <a:prstGeom prst="rect">
            <a:avLst/>
          </a:prstGeom>
        </p:spPr>
        <p:txBody>
          <a:bodyPr lIns="0" tIns="0" rIns="0" bIns="0" rtlCol="0" anchor="t">
            <a:spAutoFit/>
          </a:bodyPr>
          <a:lstStyle/>
          <a:p>
            <a:pPr algn="l">
              <a:lnSpc>
                <a:spcPts val="3900"/>
              </a:lnSpc>
              <a:spcBef>
                <a:spcPct val="0"/>
              </a:spcBef>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结合NLP模型与领域规则，从海量文本中精准抽取结构化文化知识，为构建知识图谱奠定坚实基础 。</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26" name="TextBox 26"/>
          <p:cNvSpPr txBox="1"/>
          <p:nvPr/>
        </p:nvSpPr>
        <p:spPr>
          <a:xfrm>
            <a:off x="13858372" y="4745847"/>
            <a:ext cx="4110102" cy="1952625"/>
          </a:xfrm>
          <a:prstGeom prst="rect">
            <a:avLst/>
          </a:prstGeom>
        </p:spPr>
        <p:txBody>
          <a:bodyPr lIns="0" tIns="0" rIns="0" bIns="0" rtlCol="0" anchor="t">
            <a:spAutoFit/>
          </a:bodyPr>
          <a:lstStyle/>
          <a:p>
            <a:pPr algn="l">
              <a:lnSpc>
                <a:spcPts val="3900"/>
              </a:lnSpc>
              <a:spcBef>
                <a:spcPct val="0"/>
              </a:spcBef>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融合BM25与向量检索技术，打造混合式搜索引擎，精准响应用户查询并深刻理解其模糊意图 。</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27" name="TextBox 27"/>
          <p:cNvSpPr txBox="1"/>
          <p:nvPr/>
        </p:nvSpPr>
        <p:spPr>
          <a:xfrm>
            <a:off x="13856408" y="7871388"/>
            <a:ext cx="4110102" cy="1952625"/>
          </a:xfrm>
          <a:prstGeom prst="rect">
            <a:avLst/>
          </a:prstGeom>
        </p:spPr>
        <p:txBody>
          <a:bodyPr lIns="0" tIns="0" rIns="0" bIns="0" rtlCol="0" anchor="t">
            <a:spAutoFit/>
          </a:bodyPr>
          <a:lstStyle/>
          <a:p>
            <a:pPr algn="l">
              <a:lnSpc>
                <a:spcPts val="3900"/>
              </a:lnSpc>
              <a:spcBef>
                <a:spcPct val="0"/>
              </a:spcBef>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应用图构建与关系强度计算等算法，将知识实体化、网络化，直观揭示文化知识间的内在联系与主次关系 。</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331707"/>
            <a:ext cx="16230600" cy="3648948"/>
            <a:chOff x="0" y="0"/>
            <a:chExt cx="4274726" cy="961040"/>
          </a:xfrm>
        </p:grpSpPr>
        <p:sp>
          <p:nvSpPr>
            <p:cNvPr id="3" name="Freeform 3"/>
            <p:cNvSpPr/>
            <p:nvPr/>
          </p:nvSpPr>
          <p:spPr>
            <a:xfrm>
              <a:off x="0" y="0"/>
              <a:ext cx="4274726" cy="961040"/>
            </a:xfrm>
            <a:custGeom>
              <a:avLst/>
              <a:gdLst/>
              <a:ahLst/>
              <a:cxnLst/>
              <a:rect l="l" t="t" r="r" b="b"/>
              <a:pathLst>
                <a:path w="4274726" h="961040">
                  <a:moveTo>
                    <a:pt x="24327" y="0"/>
                  </a:moveTo>
                  <a:lnTo>
                    <a:pt x="4250399" y="0"/>
                  </a:lnTo>
                  <a:cubicBezTo>
                    <a:pt x="4263834" y="0"/>
                    <a:pt x="4274726" y="10891"/>
                    <a:pt x="4274726" y="24327"/>
                  </a:cubicBezTo>
                  <a:lnTo>
                    <a:pt x="4274726" y="936713"/>
                  </a:lnTo>
                  <a:cubicBezTo>
                    <a:pt x="4274726" y="943165"/>
                    <a:pt x="4272163" y="949352"/>
                    <a:pt x="4267601" y="953915"/>
                  </a:cubicBezTo>
                  <a:cubicBezTo>
                    <a:pt x="4263039" y="958477"/>
                    <a:pt x="4256851" y="961040"/>
                    <a:pt x="4250399" y="961040"/>
                  </a:cubicBezTo>
                  <a:lnTo>
                    <a:pt x="24327" y="961040"/>
                  </a:lnTo>
                  <a:cubicBezTo>
                    <a:pt x="10891" y="961040"/>
                    <a:pt x="0" y="950148"/>
                    <a:pt x="0" y="936713"/>
                  </a:cubicBezTo>
                  <a:lnTo>
                    <a:pt x="0" y="24327"/>
                  </a:lnTo>
                  <a:cubicBezTo>
                    <a:pt x="0" y="10891"/>
                    <a:pt x="10891" y="0"/>
                    <a:pt x="24327" y="0"/>
                  </a:cubicBezTo>
                  <a:close/>
                </a:path>
              </a:pathLst>
            </a:custGeom>
            <a:solidFill>
              <a:srgbClr val="0B7696">
                <a:alpha val="71765"/>
              </a:srgbClr>
            </a:solidFill>
          </p:spPr>
        </p:sp>
        <p:sp>
          <p:nvSpPr>
            <p:cNvPr id="4" name="TextBox 4"/>
            <p:cNvSpPr txBox="1"/>
            <p:nvPr/>
          </p:nvSpPr>
          <p:spPr>
            <a:xfrm>
              <a:off x="0" y="0"/>
              <a:ext cx="4274726" cy="961040"/>
            </a:xfrm>
            <a:prstGeom prst="rect">
              <a:avLst/>
            </a:prstGeom>
          </p:spPr>
          <p:txBody>
            <a:bodyPr lIns="50800" tIns="50800" rIns="50800" bIns="50800" rtlCol="0" anchor="ctr"/>
            <a:lstStyle/>
            <a:p>
              <a:pPr marL="0" lvl="0" indent="0" algn="ctr">
                <a:lnSpc>
                  <a:spcPts val="4560"/>
                </a:lnSpc>
                <a:spcBef>
                  <a:spcPct val="0"/>
                </a:spcBef>
              </a:pPr>
            </a:p>
          </p:txBody>
        </p:sp>
      </p:grpSp>
      <p:grpSp>
        <p:nvGrpSpPr>
          <p:cNvPr id="5" name="Group 5"/>
          <p:cNvGrpSpPr/>
          <p:nvPr/>
        </p:nvGrpSpPr>
        <p:grpSpPr>
          <a:xfrm>
            <a:off x="-21431" y="-16638"/>
            <a:ext cx="4447864" cy="9696419"/>
            <a:chOff x="0" y="0"/>
            <a:chExt cx="5930485" cy="12928559"/>
          </a:xfrm>
        </p:grpSpPr>
        <p:sp>
          <p:nvSpPr>
            <p:cNvPr id="6" name="AutoShape 6"/>
            <p:cNvSpPr/>
            <p:nvPr/>
          </p:nvSpPr>
          <p:spPr>
            <a:xfrm rot="5400000">
              <a:off x="-5441929" y="6438879"/>
              <a:ext cx="12928559" cy="0"/>
            </a:xfrm>
            <a:prstGeom prst="line">
              <a:avLst/>
            </a:prstGeom>
            <a:ln w="50800" cap="rnd">
              <a:solidFill>
                <a:srgbClr val="FFFFFF"/>
              </a:solidFill>
              <a:prstDash val="solid"/>
              <a:headEnd type="none" w="sm" len="sm"/>
              <a:tailEnd type="none" w="sm" len="sm"/>
            </a:ln>
          </p:spPr>
        </p:sp>
        <p:sp>
          <p:nvSpPr>
            <p:cNvPr id="7" name="AutoShape 7"/>
            <p:cNvSpPr/>
            <p:nvPr/>
          </p:nvSpPr>
          <p:spPr>
            <a:xfrm>
              <a:off x="0" y="1746209"/>
              <a:ext cx="5930485" cy="0"/>
            </a:xfrm>
            <a:prstGeom prst="line">
              <a:avLst/>
            </a:prstGeom>
            <a:ln w="50800" cap="rnd">
              <a:solidFill>
                <a:srgbClr val="FFFFFF"/>
              </a:solidFill>
              <a:prstDash val="solid"/>
              <a:headEnd type="none" w="sm" len="sm"/>
              <a:tailEnd type="none" w="sm" len="sm"/>
            </a:ln>
          </p:spPr>
        </p:sp>
      </p:grpSp>
      <p:sp>
        <p:nvSpPr>
          <p:cNvPr id="8" name="TextBox 8"/>
          <p:cNvSpPr txBox="1"/>
          <p:nvPr/>
        </p:nvSpPr>
        <p:spPr>
          <a:xfrm>
            <a:off x="7497129" y="2454382"/>
            <a:ext cx="3293742" cy="7359094"/>
          </a:xfrm>
          <a:prstGeom prst="rect">
            <a:avLst/>
          </a:prstGeom>
        </p:spPr>
        <p:txBody>
          <a:bodyPr lIns="0" tIns="0" rIns="0" bIns="0" rtlCol="0" anchor="t">
            <a:spAutoFit/>
          </a:bodyPr>
          <a:lstStyle/>
          <a:p>
            <a:pPr algn="ctr">
              <a:lnSpc>
                <a:spcPts val="7020"/>
              </a:lnSpc>
            </a:pPr>
            <a:r>
              <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解析层</a:t>
            </a:r>
            <a:endPar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r>
              <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对采集到的原始数据进行规范化处理和知识提取</a:t>
            </a: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155"/>
              </a:lnSpc>
            </a:pPr>
            <a:r>
              <a:rPr lang="en-US" sz="26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实现方法：</a:t>
            </a:r>
            <a:endParaRPr lang="en-US" sz="26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000"/>
              </a:lnSpc>
              <a:spcBef>
                <a:spcPct val="0"/>
              </a:spcBef>
            </a:pPr>
            <a:r>
              <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多模态解析、实体识别、关系抽取等</a:t>
            </a: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spcBef>
                <a:spcPct val="0"/>
              </a:spcBef>
            </a:pP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9" name="Freeform 9"/>
          <p:cNvSpPr/>
          <p:nvPr/>
        </p:nvSpPr>
        <p:spPr>
          <a:xfrm>
            <a:off x="8089787" y="5902662"/>
            <a:ext cx="1822396" cy="1822396"/>
          </a:xfrm>
          <a:custGeom>
            <a:avLst/>
            <a:gdLst/>
            <a:ahLst/>
            <a:cxnLst/>
            <a:rect l="l" t="t" r="r" b="b"/>
            <a:pathLst>
              <a:path w="1822396" h="1822396">
                <a:moveTo>
                  <a:pt x="0" y="0"/>
                </a:moveTo>
                <a:lnTo>
                  <a:pt x="1822396" y="0"/>
                </a:lnTo>
                <a:lnTo>
                  <a:pt x="1822396" y="1822396"/>
                </a:lnTo>
                <a:lnTo>
                  <a:pt x="0" y="1822396"/>
                </a:lnTo>
                <a:lnTo>
                  <a:pt x="0" y="0"/>
                </a:lnTo>
                <a:close/>
              </a:path>
            </a:pathLst>
          </a:custGeom>
          <a:blipFill>
            <a:blip r:embed="rId1"/>
            <a:stretch>
              <a:fillRect/>
            </a:stretch>
          </a:blipFill>
        </p:spPr>
      </p:sp>
      <p:sp>
        <p:nvSpPr>
          <p:cNvPr id="10" name="Freeform 10"/>
          <p:cNvSpPr/>
          <p:nvPr/>
        </p:nvSpPr>
        <p:spPr>
          <a:xfrm>
            <a:off x="2264783" y="5902662"/>
            <a:ext cx="1822396" cy="1822396"/>
          </a:xfrm>
          <a:custGeom>
            <a:avLst/>
            <a:gdLst/>
            <a:ahLst/>
            <a:cxnLst/>
            <a:rect l="l" t="t" r="r" b="b"/>
            <a:pathLst>
              <a:path w="1822396" h="1822396">
                <a:moveTo>
                  <a:pt x="0" y="0"/>
                </a:moveTo>
                <a:lnTo>
                  <a:pt x="1822396" y="0"/>
                </a:lnTo>
                <a:lnTo>
                  <a:pt x="1822396" y="1822396"/>
                </a:lnTo>
                <a:lnTo>
                  <a:pt x="0" y="1822396"/>
                </a:lnTo>
                <a:lnTo>
                  <a:pt x="0" y="0"/>
                </a:lnTo>
                <a:close/>
              </a:path>
            </a:pathLst>
          </a:custGeom>
          <a:blipFill>
            <a:blip r:embed="rId2"/>
            <a:stretch>
              <a:fillRect/>
            </a:stretch>
          </a:blipFill>
        </p:spPr>
      </p:sp>
      <p:sp>
        <p:nvSpPr>
          <p:cNvPr id="11" name="TextBox 11"/>
          <p:cNvSpPr txBox="1"/>
          <p:nvPr/>
        </p:nvSpPr>
        <p:spPr>
          <a:xfrm>
            <a:off x="1776659" y="2454382"/>
            <a:ext cx="3283315" cy="6734635"/>
          </a:xfrm>
          <a:prstGeom prst="rect">
            <a:avLst/>
          </a:prstGeom>
        </p:spPr>
        <p:txBody>
          <a:bodyPr lIns="0" tIns="0" rIns="0" bIns="0" rtlCol="0" anchor="t">
            <a:spAutoFit/>
          </a:bodyPr>
          <a:lstStyle/>
          <a:p>
            <a:pPr algn="ctr">
              <a:lnSpc>
                <a:spcPts val="7020"/>
              </a:lnSpc>
            </a:pPr>
            <a:r>
              <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采集层</a:t>
            </a:r>
            <a:endPar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r>
              <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作为系统入口，负责从多样化来源获取公共文化资源</a:t>
            </a: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000"/>
              </a:lnSpc>
            </a:pPr>
            <a:r>
              <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实现方法：</a:t>
            </a: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000"/>
              </a:lnSpc>
            </a:pPr>
            <a:r>
              <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多模态爬虫、API接入</a:t>
            </a: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000"/>
              </a:lnSpc>
              <a:spcBef>
                <a:spcPct val="0"/>
              </a:spcBef>
            </a:pPr>
            <a:r>
              <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、用户上传等</a:t>
            </a: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2" name="Freeform 12"/>
          <p:cNvSpPr/>
          <p:nvPr/>
        </p:nvSpPr>
        <p:spPr>
          <a:xfrm>
            <a:off x="13949452" y="5902662"/>
            <a:ext cx="1822396" cy="1822396"/>
          </a:xfrm>
          <a:custGeom>
            <a:avLst/>
            <a:gdLst/>
            <a:ahLst/>
            <a:cxnLst/>
            <a:rect l="l" t="t" r="r" b="b"/>
            <a:pathLst>
              <a:path w="1822396" h="1822396">
                <a:moveTo>
                  <a:pt x="0" y="0"/>
                </a:moveTo>
                <a:lnTo>
                  <a:pt x="1822396" y="0"/>
                </a:lnTo>
                <a:lnTo>
                  <a:pt x="1822396" y="1822396"/>
                </a:lnTo>
                <a:lnTo>
                  <a:pt x="0" y="1822396"/>
                </a:lnTo>
                <a:lnTo>
                  <a:pt x="0" y="0"/>
                </a:lnTo>
                <a:close/>
              </a:path>
            </a:pathLst>
          </a:custGeom>
          <a:blipFill>
            <a:blip r:embed="rId3"/>
            <a:stretch>
              <a:fillRect/>
            </a:stretch>
          </a:blipFill>
        </p:spPr>
      </p:sp>
      <p:sp>
        <p:nvSpPr>
          <p:cNvPr id="13" name="TextBox 13"/>
          <p:cNvSpPr txBox="1"/>
          <p:nvPr/>
        </p:nvSpPr>
        <p:spPr>
          <a:xfrm>
            <a:off x="13229271" y="2454382"/>
            <a:ext cx="3262759" cy="6734635"/>
          </a:xfrm>
          <a:prstGeom prst="rect">
            <a:avLst/>
          </a:prstGeom>
        </p:spPr>
        <p:txBody>
          <a:bodyPr lIns="0" tIns="0" rIns="0" bIns="0" rtlCol="0" anchor="t">
            <a:spAutoFit/>
          </a:bodyPr>
          <a:lstStyle/>
          <a:p>
            <a:pPr algn="ctr">
              <a:lnSpc>
                <a:spcPts val="7020"/>
              </a:lnSpc>
            </a:pPr>
            <a:r>
              <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生成层</a:t>
            </a:r>
            <a:endPar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r>
              <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作为系统的创新核心，依托AIGC技术自动创建新公共文化资源</a:t>
            </a: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000"/>
              </a:lnSpc>
            </a:pPr>
            <a:r>
              <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实现方法：</a:t>
            </a: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000"/>
              </a:lnSpc>
              <a:spcBef>
                <a:spcPct val="0"/>
              </a:spcBef>
            </a:pPr>
            <a:r>
              <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AIGC模型服务、特征工程等</a:t>
            </a: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nvGrpSpPr>
          <p:cNvPr id="14" name="Group 14"/>
          <p:cNvGrpSpPr/>
          <p:nvPr/>
        </p:nvGrpSpPr>
        <p:grpSpPr>
          <a:xfrm>
            <a:off x="1105639" y="519348"/>
            <a:ext cx="4585401" cy="1292813"/>
            <a:chOff x="0" y="0"/>
            <a:chExt cx="6113868" cy="1723750"/>
          </a:xfrm>
        </p:grpSpPr>
        <p:sp>
          <p:nvSpPr>
            <p:cNvPr id="15" name="TextBox 15"/>
            <p:cNvSpPr txBox="1"/>
            <p:nvPr/>
          </p:nvSpPr>
          <p:spPr>
            <a:xfrm>
              <a:off x="0" y="0"/>
              <a:ext cx="6113868" cy="9652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系统总体架构</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6" name="TextBox 16"/>
            <p:cNvSpPr txBox="1"/>
            <p:nvPr/>
          </p:nvSpPr>
          <p:spPr>
            <a:xfrm>
              <a:off x="0" y="1231625"/>
              <a:ext cx="6113868" cy="49212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System overall architecture</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7" name="TextBox 17"/>
          <p:cNvSpPr txBox="1"/>
          <p:nvPr/>
        </p:nvSpPr>
        <p:spPr>
          <a:xfrm>
            <a:off x="5059973" y="942975"/>
            <a:ext cx="11246823" cy="466725"/>
          </a:xfrm>
          <a:prstGeom prst="rect">
            <a:avLst/>
          </a:prstGeom>
        </p:spPr>
        <p:txBody>
          <a:bodyPr wrap="square" lIns="0" tIns="0" rIns="0" bIns="0" rtlCol="0" anchor="t">
            <a:spAutoFit/>
          </a:bodyPr>
          <a:lstStyle/>
          <a:p>
            <a:pPr algn="ctr">
              <a:lnSpc>
                <a:spcPts val="3900"/>
              </a:lnSpc>
              <a:spcBef>
                <a:spcPct val="0"/>
              </a:spcBef>
            </a:pP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系统共有6个核心层级：采集层、解析层、生成层、存储层、应用层、运维层</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21431" y="-16638"/>
            <a:ext cx="4447864" cy="9696419"/>
            <a:chOff x="0" y="0"/>
            <a:chExt cx="5930485" cy="12928559"/>
          </a:xfrm>
        </p:grpSpPr>
        <p:sp>
          <p:nvSpPr>
            <p:cNvPr id="3" name="AutoShape 3"/>
            <p:cNvSpPr/>
            <p:nvPr/>
          </p:nvSpPr>
          <p:spPr>
            <a:xfrm rot="5400000">
              <a:off x="-5441929" y="6438879"/>
              <a:ext cx="12928559" cy="0"/>
            </a:xfrm>
            <a:prstGeom prst="line">
              <a:avLst/>
            </a:prstGeom>
            <a:ln w="50800" cap="rnd">
              <a:solidFill>
                <a:srgbClr val="FFFFFF"/>
              </a:solidFill>
              <a:prstDash val="solid"/>
              <a:headEnd type="none" w="sm" len="sm"/>
              <a:tailEnd type="none" w="sm" len="sm"/>
            </a:ln>
          </p:spPr>
        </p:sp>
        <p:sp>
          <p:nvSpPr>
            <p:cNvPr id="4" name="AutoShape 4"/>
            <p:cNvSpPr/>
            <p:nvPr/>
          </p:nvSpPr>
          <p:spPr>
            <a:xfrm>
              <a:off x="0" y="1746209"/>
              <a:ext cx="5930485" cy="0"/>
            </a:xfrm>
            <a:prstGeom prst="line">
              <a:avLst/>
            </a:prstGeom>
            <a:ln w="50800" cap="rnd">
              <a:solidFill>
                <a:srgbClr val="FFFFFF"/>
              </a:solidFill>
              <a:prstDash val="solid"/>
              <a:headEnd type="none" w="sm" len="sm"/>
              <a:tailEnd type="none" w="sm" len="sm"/>
            </a:ln>
          </p:spPr>
        </p:sp>
      </p:grpSp>
      <p:grpSp>
        <p:nvGrpSpPr>
          <p:cNvPr id="5" name="Group 5"/>
          <p:cNvGrpSpPr/>
          <p:nvPr/>
        </p:nvGrpSpPr>
        <p:grpSpPr>
          <a:xfrm>
            <a:off x="1028700" y="2331707"/>
            <a:ext cx="16230600" cy="3648948"/>
            <a:chOff x="0" y="0"/>
            <a:chExt cx="4274726" cy="961040"/>
          </a:xfrm>
        </p:grpSpPr>
        <p:sp>
          <p:nvSpPr>
            <p:cNvPr id="6" name="Freeform 6"/>
            <p:cNvSpPr/>
            <p:nvPr/>
          </p:nvSpPr>
          <p:spPr>
            <a:xfrm>
              <a:off x="0" y="0"/>
              <a:ext cx="4274726" cy="961040"/>
            </a:xfrm>
            <a:custGeom>
              <a:avLst/>
              <a:gdLst/>
              <a:ahLst/>
              <a:cxnLst/>
              <a:rect l="l" t="t" r="r" b="b"/>
              <a:pathLst>
                <a:path w="4274726" h="961040">
                  <a:moveTo>
                    <a:pt x="24327" y="0"/>
                  </a:moveTo>
                  <a:lnTo>
                    <a:pt x="4250399" y="0"/>
                  </a:lnTo>
                  <a:cubicBezTo>
                    <a:pt x="4263834" y="0"/>
                    <a:pt x="4274726" y="10891"/>
                    <a:pt x="4274726" y="24327"/>
                  </a:cubicBezTo>
                  <a:lnTo>
                    <a:pt x="4274726" y="936713"/>
                  </a:lnTo>
                  <a:cubicBezTo>
                    <a:pt x="4274726" y="943165"/>
                    <a:pt x="4272163" y="949352"/>
                    <a:pt x="4267601" y="953915"/>
                  </a:cubicBezTo>
                  <a:cubicBezTo>
                    <a:pt x="4263039" y="958477"/>
                    <a:pt x="4256851" y="961040"/>
                    <a:pt x="4250399" y="961040"/>
                  </a:cubicBezTo>
                  <a:lnTo>
                    <a:pt x="24327" y="961040"/>
                  </a:lnTo>
                  <a:cubicBezTo>
                    <a:pt x="10891" y="961040"/>
                    <a:pt x="0" y="950148"/>
                    <a:pt x="0" y="936713"/>
                  </a:cubicBezTo>
                  <a:lnTo>
                    <a:pt x="0" y="24327"/>
                  </a:lnTo>
                  <a:cubicBezTo>
                    <a:pt x="0" y="10891"/>
                    <a:pt x="10891" y="0"/>
                    <a:pt x="24327" y="0"/>
                  </a:cubicBezTo>
                  <a:close/>
                </a:path>
              </a:pathLst>
            </a:custGeom>
            <a:solidFill>
              <a:srgbClr val="0B7696">
                <a:alpha val="71765"/>
              </a:srgbClr>
            </a:solidFill>
          </p:spPr>
        </p:sp>
        <p:sp>
          <p:nvSpPr>
            <p:cNvPr id="7" name="TextBox 7"/>
            <p:cNvSpPr txBox="1"/>
            <p:nvPr/>
          </p:nvSpPr>
          <p:spPr>
            <a:xfrm>
              <a:off x="0" y="0"/>
              <a:ext cx="4274726" cy="961040"/>
            </a:xfrm>
            <a:prstGeom prst="rect">
              <a:avLst/>
            </a:prstGeom>
          </p:spPr>
          <p:txBody>
            <a:bodyPr lIns="50800" tIns="50800" rIns="50800" bIns="50800" rtlCol="0" anchor="ctr"/>
            <a:lstStyle/>
            <a:p>
              <a:pPr marL="0" lvl="0" indent="0" algn="ctr">
                <a:lnSpc>
                  <a:spcPts val="4560"/>
                </a:lnSpc>
                <a:spcBef>
                  <a:spcPct val="0"/>
                </a:spcBef>
              </a:pPr>
            </a:p>
          </p:txBody>
        </p:sp>
      </p:grpSp>
      <p:sp>
        <p:nvSpPr>
          <p:cNvPr id="8" name="TextBox 8"/>
          <p:cNvSpPr txBox="1"/>
          <p:nvPr/>
        </p:nvSpPr>
        <p:spPr>
          <a:xfrm>
            <a:off x="1756683" y="2454382"/>
            <a:ext cx="3283315" cy="5496385"/>
          </a:xfrm>
          <a:prstGeom prst="rect">
            <a:avLst/>
          </a:prstGeom>
        </p:spPr>
        <p:txBody>
          <a:bodyPr lIns="0" tIns="0" rIns="0" bIns="0" rtlCol="0" anchor="t">
            <a:spAutoFit/>
          </a:bodyPr>
          <a:lstStyle/>
          <a:p>
            <a:pPr algn="ctr">
              <a:lnSpc>
                <a:spcPts val="7020"/>
              </a:lnSpc>
            </a:pPr>
            <a:r>
              <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存储层</a:t>
            </a:r>
            <a:endPar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r>
              <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提供可靠的数据持久化支持</a:t>
            </a: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000"/>
              </a:lnSpc>
            </a:pPr>
            <a:r>
              <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包括：</a:t>
            </a: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000"/>
              </a:lnSpc>
              <a:spcBef>
                <a:spcPct val="0"/>
              </a:spcBef>
            </a:pPr>
            <a:r>
              <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MySQL、向量数据库、文件存储等</a:t>
            </a: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9" name="Freeform 9"/>
          <p:cNvSpPr/>
          <p:nvPr/>
        </p:nvSpPr>
        <p:spPr>
          <a:xfrm>
            <a:off x="2472851" y="4670278"/>
            <a:ext cx="1850978" cy="1850978"/>
          </a:xfrm>
          <a:custGeom>
            <a:avLst/>
            <a:gdLst/>
            <a:ahLst/>
            <a:cxnLst/>
            <a:rect l="l" t="t" r="r" b="b"/>
            <a:pathLst>
              <a:path w="1850978" h="1850978">
                <a:moveTo>
                  <a:pt x="0" y="0"/>
                </a:moveTo>
                <a:lnTo>
                  <a:pt x="1850978" y="0"/>
                </a:lnTo>
                <a:lnTo>
                  <a:pt x="1850978" y="1850978"/>
                </a:lnTo>
                <a:lnTo>
                  <a:pt x="0" y="1850978"/>
                </a:lnTo>
                <a:lnTo>
                  <a:pt x="0" y="0"/>
                </a:lnTo>
                <a:close/>
              </a:path>
            </a:pathLst>
          </a:custGeom>
          <a:blipFill>
            <a:blip r:embed="rId1"/>
            <a:stretch>
              <a:fillRect/>
            </a:stretch>
          </a:blipFill>
        </p:spPr>
      </p:sp>
      <p:sp>
        <p:nvSpPr>
          <p:cNvPr id="10" name="TextBox 10"/>
          <p:cNvSpPr txBox="1"/>
          <p:nvPr/>
        </p:nvSpPr>
        <p:spPr>
          <a:xfrm>
            <a:off x="7497129" y="2454382"/>
            <a:ext cx="3293742" cy="6120844"/>
          </a:xfrm>
          <a:prstGeom prst="rect">
            <a:avLst/>
          </a:prstGeom>
        </p:spPr>
        <p:txBody>
          <a:bodyPr lIns="0" tIns="0" rIns="0" bIns="0" rtlCol="0" anchor="t">
            <a:spAutoFit/>
          </a:bodyPr>
          <a:lstStyle/>
          <a:p>
            <a:pPr algn="ctr">
              <a:lnSpc>
                <a:spcPts val="7020"/>
              </a:lnSpc>
            </a:pPr>
            <a:r>
              <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应用层</a:t>
            </a:r>
            <a:endPar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r>
              <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面向用户提供实际服务</a:t>
            </a: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155"/>
              </a:lnSpc>
            </a:pPr>
            <a:r>
              <a:rPr lang="en-US" sz="26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包括：</a:t>
            </a:r>
            <a:endParaRPr lang="en-US" sz="26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000"/>
              </a:lnSpc>
              <a:spcBef>
                <a:spcPct val="0"/>
              </a:spcBef>
            </a:pPr>
            <a:r>
              <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检索、问答、图谱可视化、后台管理</a:t>
            </a: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spcBef>
                <a:spcPct val="0"/>
              </a:spcBef>
            </a:pP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1" name="Freeform 11"/>
          <p:cNvSpPr/>
          <p:nvPr/>
        </p:nvSpPr>
        <p:spPr>
          <a:xfrm>
            <a:off x="8218511" y="4670278"/>
            <a:ext cx="1850978" cy="1850978"/>
          </a:xfrm>
          <a:custGeom>
            <a:avLst/>
            <a:gdLst/>
            <a:ahLst/>
            <a:cxnLst/>
            <a:rect l="l" t="t" r="r" b="b"/>
            <a:pathLst>
              <a:path w="1850978" h="1850978">
                <a:moveTo>
                  <a:pt x="0" y="0"/>
                </a:moveTo>
                <a:lnTo>
                  <a:pt x="1850978" y="0"/>
                </a:lnTo>
                <a:lnTo>
                  <a:pt x="1850978" y="1850978"/>
                </a:lnTo>
                <a:lnTo>
                  <a:pt x="0" y="1850978"/>
                </a:lnTo>
                <a:lnTo>
                  <a:pt x="0" y="0"/>
                </a:lnTo>
                <a:close/>
              </a:path>
            </a:pathLst>
          </a:custGeom>
          <a:blipFill>
            <a:blip r:embed="rId2"/>
            <a:stretch>
              <a:fillRect/>
            </a:stretch>
          </a:blipFill>
        </p:spPr>
      </p:sp>
      <p:sp>
        <p:nvSpPr>
          <p:cNvPr id="12" name="TextBox 12"/>
          <p:cNvSpPr txBox="1"/>
          <p:nvPr/>
        </p:nvSpPr>
        <p:spPr>
          <a:xfrm>
            <a:off x="13248321" y="2454382"/>
            <a:ext cx="3262759" cy="5496385"/>
          </a:xfrm>
          <a:prstGeom prst="rect">
            <a:avLst/>
          </a:prstGeom>
        </p:spPr>
        <p:txBody>
          <a:bodyPr lIns="0" tIns="0" rIns="0" bIns="0" rtlCol="0" anchor="t">
            <a:spAutoFit/>
          </a:bodyPr>
          <a:lstStyle/>
          <a:p>
            <a:pPr algn="ctr">
              <a:lnSpc>
                <a:spcPts val="7020"/>
              </a:lnSpc>
            </a:pPr>
            <a:r>
              <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运维层</a:t>
            </a:r>
            <a:endParaRPr lang="en-US" sz="4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r>
              <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保障系统的稳定运行</a:t>
            </a: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935"/>
              </a:lnSpc>
            </a:pPr>
            <a:endParaRPr lang="en-US" sz="31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000"/>
              </a:lnSpc>
            </a:pPr>
            <a:r>
              <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包括：</a:t>
            </a: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4000"/>
              </a:lnSpc>
              <a:spcBef>
                <a:spcPct val="0"/>
              </a:spcBef>
            </a:pPr>
            <a:r>
              <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任务调度、监控、模型管理</a:t>
            </a:r>
            <a:endParaRPr lang="en-US" sz="256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3" name="Freeform 13"/>
          <p:cNvSpPr/>
          <p:nvPr/>
        </p:nvSpPr>
        <p:spPr>
          <a:xfrm>
            <a:off x="13972221" y="4670278"/>
            <a:ext cx="1850978" cy="1850978"/>
          </a:xfrm>
          <a:custGeom>
            <a:avLst/>
            <a:gdLst/>
            <a:ahLst/>
            <a:cxnLst/>
            <a:rect l="l" t="t" r="r" b="b"/>
            <a:pathLst>
              <a:path w="1850978" h="1850978">
                <a:moveTo>
                  <a:pt x="0" y="0"/>
                </a:moveTo>
                <a:lnTo>
                  <a:pt x="1850978" y="0"/>
                </a:lnTo>
                <a:lnTo>
                  <a:pt x="1850978" y="1850978"/>
                </a:lnTo>
                <a:lnTo>
                  <a:pt x="0" y="1850978"/>
                </a:lnTo>
                <a:lnTo>
                  <a:pt x="0" y="0"/>
                </a:lnTo>
                <a:close/>
              </a:path>
            </a:pathLst>
          </a:custGeom>
          <a:blipFill>
            <a:blip r:embed="rId3"/>
            <a:stretch>
              <a:fillRect/>
            </a:stretch>
          </a:blipFill>
        </p:spPr>
      </p:sp>
      <p:grpSp>
        <p:nvGrpSpPr>
          <p:cNvPr id="14" name="Group 14"/>
          <p:cNvGrpSpPr/>
          <p:nvPr/>
        </p:nvGrpSpPr>
        <p:grpSpPr>
          <a:xfrm>
            <a:off x="1105639" y="519348"/>
            <a:ext cx="4585401" cy="1292813"/>
            <a:chOff x="0" y="0"/>
            <a:chExt cx="6113868" cy="1723750"/>
          </a:xfrm>
        </p:grpSpPr>
        <p:sp>
          <p:nvSpPr>
            <p:cNvPr id="15" name="TextBox 15"/>
            <p:cNvSpPr txBox="1"/>
            <p:nvPr/>
          </p:nvSpPr>
          <p:spPr>
            <a:xfrm>
              <a:off x="0" y="0"/>
              <a:ext cx="6113868" cy="9652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系统总体架构</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6" name="TextBox 16"/>
            <p:cNvSpPr txBox="1"/>
            <p:nvPr/>
          </p:nvSpPr>
          <p:spPr>
            <a:xfrm>
              <a:off x="0" y="1231625"/>
              <a:ext cx="6113868" cy="49212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System overall architecture</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7" name="TextBox 17"/>
          <p:cNvSpPr txBox="1"/>
          <p:nvPr/>
        </p:nvSpPr>
        <p:spPr>
          <a:xfrm>
            <a:off x="5059973" y="942975"/>
            <a:ext cx="11094425" cy="466725"/>
          </a:xfrm>
          <a:prstGeom prst="rect">
            <a:avLst/>
          </a:prstGeom>
        </p:spPr>
        <p:txBody>
          <a:bodyPr wrap="square" lIns="0" tIns="0" rIns="0" bIns="0" rtlCol="0" anchor="t">
            <a:spAutoFit/>
          </a:bodyPr>
          <a:lstStyle/>
          <a:p>
            <a:pPr algn="ctr">
              <a:lnSpc>
                <a:spcPts val="3900"/>
              </a:lnSpc>
              <a:spcBef>
                <a:spcPct val="0"/>
              </a:spcBef>
            </a:pP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系统共有6个核心层级：采集层、解析层、生成层、存储层、应用层、运维层</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21431" y="-16638"/>
            <a:ext cx="4447864" cy="9696419"/>
            <a:chOff x="0" y="0"/>
            <a:chExt cx="5930485" cy="12928559"/>
          </a:xfrm>
        </p:grpSpPr>
        <p:sp>
          <p:nvSpPr>
            <p:cNvPr id="3" name="AutoShape 3"/>
            <p:cNvSpPr/>
            <p:nvPr/>
          </p:nvSpPr>
          <p:spPr>
            <a:xfrm rot="5400000">
              <a:off x="-5441929" y="6438879"/>
              <a:ext cx="12928559" cy="0"/>
            </a:xfrm>
            <a:prstGeom prst="line">
              <a:avLst/>
            </a:prstGeom>
            <a:ln w="50800" cap="rnd">
              <a:solidFill>
                <a:srgbClr val="FFFFFF"/>
              </a:solidFill>
              <a:prstDash val="solid"/>
              <a:headEnd type="none" w="sm" len="sm"/>
              <a:tailEnd type="none" w="sm" len="sm"/>
            </a:ln>
          </p:spPr>
        </p:sp>
        <p:sp>
          <p:nvSpPr>
            <p:cNvPr id="4" name="AutoShape 4"/>
            <p:cNvSpPr/>
            <p:nvPr/>
          </p:nvSpPr>
          <p:spPr>
            <a:xfrm>
              <a:off x="0" y="1746209"/>
              <a:ext cx="5930485" cy="0"/>
            </a:xfrm>
            <a:prstGeom prst="line">
              <a:avLst/>
            </a:prstGeom>
            <a:ln w="50800" cap="rnd">
              <a:solidFill>
                <a:srgbClr val="FFFFFF"/>
              </a:solidFill>
              <a:prstDash val="solid"/>
              <a:headEnd type="none" w="sm" len="sm"/>
              <a:tailEnd type="none" w="sm" len="sm"/>
            </a:ln>
          </p:spPr>
        </p:sp>
      </p:grpSp>
      <p:grpSp>
        <p:nvGrpSpPr>
          <p:cNvPr id="5" name="Group 5"/>
          <p:cNvGrpSpPr/>
          <p:nvPr/>
        </p:nvGrpSpPr>
        <p:grpSpPr>
          <a:xfrm>
            <a:off x="1105639" y="519348"/>
            <a:ext cx="4075470" cy="1292813"/>
            <a:chOff x="0" y="0"/>
            <a:chExt cx="5433959" cy="1723750"/>
          </a:xfrm>
        </p:grpSpPr>
        <p:sp>
          <p:nvSpPr>
            <p:cNvPr id="6" name="TextBox 6"/>
            <p:cNvSpPr txBox="1"/>
            <p:nvPr/>
          </p:nvSpPr>
          <p:spPr>
            <a:xfrm>
              <a:off x="0" y="0"/>
              <a:ext cx="5433959" cy="9652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数据模型设计</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7" name="TextBox 7"/>
            <p:cNvSpPr txBox="1"/>
            <p:nvPr/>
          </p:nvSpPr>
          <p:spPr>
            <a:xfrm>
              <a:off x="0" y="1231625"/>
              <a:ext cx="5433959" cy="49212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Data model design</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8" name="TextBox 8"/>
          <p:cNvSpPr txBox="1"/>
          <p:nvPr/>
        </p:nvSpPr>
        <p:spPr>
          <a:xfrm>
            <a:off x="1105639" y="2014752"/>
            <a:ext cx="5046132" cy="2238375"/>
          </a:xfrm>
          <a:prstGeom prst="rect">
            <a:avLst/>
          </a:prstGeom>
        </p:spPr>
        <p:txBody>
          <a:bodyPr lIns="0" tIns="0" rIns="0" bIns="0" rtlCol="0" anchor="t">
            <a:spAutoFit/>
          </a:bodyPr>
          <a:lstStyle/>
          <a:p>
            <a:pPr algn="just">
              <a:lnSpc>
                <a:spcPts val="4365"/>
              </a:lnSpc>
            </a:pPr>
            <a:r>
              <a:rPr lang="en-US" sz="28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1</a:t>
            </a: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文化资源表设计</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just">
              <a:lnSpc>
                <a:spcPts val="3430"/>
              </a:lnSpc>
            </a:pPr>
            <a:r>
              <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核心字段的结构主要包括基础标识字段、内容类型字段、来源信息字段、内容特征字段、生成标记字段、版本管理字段。</a:t>
            </a:r>
            <a:endPar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just">
              <a:lnSpc>
                <a:spcPts val="3430"/>
              </a:lnSpc>
              <a:spcBef>
                <a:spcPct val="0"/>
              </a:spcBef>
            </a:pPr>
            <a:endPar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9" name="TextBox 9"/>
          <p:cNvSpPr txBox="1"/>
          <p:nvPr/>
        </p:nvSpPr>
        <p:spPr>
          <a:xfrm>
            <a:off x="6796629" y="2014752"/>
            <a:ext cx="5460115" cy="3952875"/>
          </a:xfrm>
          <a:prstGeom prst="rect">
            <a:avLst/>
          </a:prstGeom>
        </p:spPr>
        <p:txBody>
          <a:bodyPr lIns="0" tIns="0" rIns="0" bIns="0" rtlCol="0" anchor="t">
            <a:spAutoFit/>
          </a:bodyPr>
          <a:lstStyle/>
          <a:p>
            <a:pPr algn="just">
              <a:lnSpc>
                <a:spcPts val="4365"/>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2 文化实体表设计</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just">
              <a:lnSpc>
                <a:spcPts val="3430"/>
              </a:lnSpc>
            </a:pPr>
            <a:r>
              <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实体表可以分为几类体系：人物实体、作品实体、事件实体、概念实体和地点实体，设计要点为：1.核心属性：实体名称、类型、描述、来源 2.时空属性：时期年代、地理坐标、文化区域 3.特征属性：风格特征、文化价值 4.扩展属性：相关图像、数字资源链接。</a:t>
            </a:r>
            <a:endPar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just">
              <a:lnSpc>
                <a:spcPts val="3430"/>
              </a:lnSpc>
              <a:spcBef>
                <a:spcPct val="0"/>
              </a:spcBef>
            </a:pPr>
            <a:endPar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0" name="TextBox 10"/>
          <p:cNvSpPr txBox="1"/>
          <p:nvPr/>
        </p:nvSpPr>
        <p:spPr>
          <a:xfrm>
            <a:off x="12716487" y="1895475"/>
            <a:ext cx="5386400" cy="3095625"/>
          </a:xfrm>
          <a:prstGeom prst="rect">
            <a:avLst/>
          </a:prstGeom>
        </p:spPr>
        <p:txBody>
          <a:bodyPr lIns="0" tIns="0" rIns="0" bIns="0" rtlCol="0" anchor="t">
            <a:spAutoFit/>
          </a:bodyPr>
          <a:lstStyle/>
          <a:p>
            <a:pPr algn="just">
              <a:lnSpc>
                <a:spcPts val="4365"/>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3关系表设计</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just">
              <a:lnSpc>
                <a:spcPts val="3430"/>
              </a:lnSpc>
            </a:pPr>
            <a:r>
              <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关系表的设计分为关系类型体系和关系属性设计两部分，关系类型体系：创作关系、影响关系、时空关系、相似关系、组成关系，关系属性设计为关系强度、关系证据）、时空约束、置信度评分。</a:t>
            </a:r>
            <a:endPar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just">
              <a:lnSpc>
                <a:spcPts val="3430"/>
              </a:lnSpc>
              <a:spcBef>
                <a:spcPct val="0"/>
              </a:spcBef>
            </a:pPr>
            <a:endPar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1" name="TextBox 11"/>
          <p:cNvSpPr txBox="1"/>
          <p:nvPr/>
        </p:nvSpPr>
        <p:spPr>
          <a:xfrm>
            <a:off x="6796629" y="6200418"/>
            <a:ext cx="5460115" cy="2238375"/>
          </a:xfrm>
          <a:prstGeom prst="rect">
            <a:avLst/>
          </a:prstGeom>
        </p:spPr>
        <p:txBody>
          <a:bodyPr lIns="0" tIns="0" rIns="0" bIns="0" rtlCol="0" anchor="t">
            <a:spAutoFit/>
          </a:bodyPr>
          <a:lstStyle/>
          <a:p>
            <a:pPr algn="just">
              <a:lnSpc>
                <a:spcPts val="4365"/>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5问答会话表设计</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just">
              <a:lnSpc>
                <a:spcPts val="3430"/>
              </a:lnSpc>
            </a:pPr>
            <a:r>
              <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主要针对系统中的问答交互功能，可以对会话进行上下文管理，对多轮对话进行追踪，收集用户反馈。</a:t>
            </a:r>
            <a:endPar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just">
              <a:lnSpc>
                <a:spcPts val="3430"/>
              </a:lnSpc>
              <a:spcBef>
                <a:spcPct val="0"/>
              </a:spcBef>
            </a:pPr>
            <a:endPar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2" name="TextBox 12"/>
          <p:cNvSpPr txBox="1"/>
          <p:nvPr/>
        </p:nvSpPr>
        <p:spPr>
          <a:xfrm>
            <a:off x="12716487" y="5771793"/>
            <a:ext cx="5386400" cy="3952875"/>
          </a:xfrm>
          <a:prstGeom prst="rect">
            <a:avLst/>
          </a:prstGeom>
        </p:spPr>
        <p:txBody>
          <a:bodyPr lIns="0" tIns="0" rIns="0" bIns="0" rtlCol="0" anchor="t">
            <a:spAutoFit/>
          </a:bodyPr>
          <a:lstStyle/>
          <a:p>
            <a:pPr algn="just">
              <a:lnSpc>
                <a:spcPts val="4365"/>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6 标注记录表设计</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just">
              <a:lnSpc>
                <a:spcPts val="3430"/>
              </a:lnSpc>
            </a:pPr>
            <a:r>
              <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标注任务分为几个体系：实体标注任务、质量标注任务、语义标注任务。在标注任务进行的过程中，需要对于标注质量进行控制，可以采用多人标注机制：通过多人独立标注，计算标注的一致性，并且还需要引入专家审核流程，构建机器标注——多人标注——专家审核的保障。</a:t>
            </a:r>
            <a:endPar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just">
              <a:lnSpc>
                <a:spcPts val="3430"/>
              </a:lnSpc>
              <a:spcBef>
                <a:spcPct val="0"/>
              </a:spcBef>
            </a:pPr>
            <a:endPar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3" name="TextBox 13"/>
          <p:cNvSpPr txBox="1"/>
          <p:nvPr/>
        </p:nvSpPr>
        <p:spPr>
          <a:xfrm>
            <a:off x="1028700" y="6057543"/>
            <a:ext cx="5123072" cy="3095625"/>
          </a:xfrm>
          <a:prstGeom prst="rect">
            <a:avLst/>
          </a:prstGeom>
        </p:spPr>
        <p:txBody>
          <a:bodyPr lIns="0" tIns="0" rIns="0" bIns="0" rtlCol="0" anchor="t">
            <a:spAutoFit/>
          </a:bodyPr>
          <a:lstStyle/>
          <a:p>
            <a:pPr algn="just">
              <a:lnSpc>
                <a:spcPts val="4365"/>
              </a:lnSpc>
              <a:spcBef>
                <a:spcPct val="0"/>
              </a:spcBef>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4用户表设计</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just">
              <a:lnSpc>
                <a:spcPts val="3430"/>
              </a:lnSpc>
              <a:spcBef>
                <a:spcPct val="0"/>
              </a:spcBef>
            </a:pPr>
            <a:r>
              <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用户主要分为两类，一是普通用户，具备浏览、检索、问答的基本权限，二是系统管理员，具有用户管理、系统配置、数据维护的管理权限。还要对于用户的行为进行追踪，包括检索行为、交互行为、生成行为、标注行为。</a:t>
            </a:r>
            <a:endParaRPr lang="en-US" sz="22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124275" y="0"/>
            <a:ext cx="4447864" cy="10287000"/>
            <a:chOff x="0" y="0"/>
            <a:chExt cx="5930485" cy="13716000"/>
          </a:xfrm>
        </p:grpSpPr>
        <p:sp>
          <p:nvSpPr>
            <p:cNvPr id="3" name="AutoShape 3"/>
            <p:cNvSpPr/>
            <p:nvPr/>
          </p:nvSpPr>
          <p:spPr>
            <a:xfrm>
              <a:off x="1022350" y="0"/>
              <a:ext cx="0" cy="13716000"/>
            </a:xfrm>
            <a:prstGeom prst="line">
              <a:avLst/>
            </a:prstGeom>
            <a:ln w="50800" cap="rnd">
              <a:solidFill>
                <a:srgbClr val="FFFFFF"/>
              </a:solidFill>
              <a:prstDash val="solid"/>
              <a:headEnd type="none" w="sm" len="sm"/>
              <a:tailEnd type="none" w="sm" len="sm"/>
            </a:ln>
          </p:spPr>
        </p:sp>
        <p:sp>
          <p:nvSpPr>
            <p:cNvPr id="4" name="AutoShape 4"/>
            <p:cNvSpPr/>
            <p:nvPr/>
          </p:nvSpPr>
          <p:spPr>
            <a:xfrm>
              <a:off x="0" y="1879513"/>
              <a:ext cx="5930485" cy="0"/>
            </a:xfrm>
            <a:prstGeom prst="line">
              <a:avLst/>
            </a:prstGeom>
            <a:ln w="50800" cap="rnd">
              <a:solidFill>
                <a:srgbClr val="FFFFFF"/>
              </a:solidFill>
              <a:prstDash val="solid"/>
              <a:headEnd type="none" w="sm" len="sm"/>
              <a:tailEnd type="none" w="sm" len="sm"/>
            </a:ln>
          </p:spPr>
        </p:sp>
      </p:grpSp>
      <p:sp>
        <p:nvSpPr>
          <p:cNvPr id="5" name="Freeform 5"/>
          <p:cNvSpPr/>
          <p:nvPr/>
        </p:nvSpPr>
        <p:spPr>
          <a:xfrm>
            <a:off x="10725683" y="1243248"/>
            <a:ext cx="7562317" cy="7941918"/>
          </a:xfrm>
          <a:custGeom>
            <a:avLst/>
            <a:gdLst/>
            <a:ahLst/>
            <a:cxnLst/>
            <a:rect l="l" t="t" r="r" b="b"/>
            <a:pathLst>
              <a:path w="7562317" h="7941918">
                <a:moveTo>
                  <a:pt x="0" y="0"/>
                </a:moveTo>
                <a:lnTo>
                  <a:pt x="7562317" y="0"/>
                </a:lnTo>
                <a:lnTo>
                  <a:pt x="7562317" y="7941918"/>
                </a:lnTo>
                <a:lnTo>
                  <a:pt x="0" y="7941918"/>
                </a:lnTo>
                <a:lnTo>
                  <a:pt x="0" y="0"/>
                </a:lnTo>
                <a:close/>
              </a:path>
            </a:pathLst>
          </a:custGeom>
          <a:blipFill>
            <a:blip r:embed="rId1"/>
            <a:stretch>
              <a:fillRect b="-4065"/>
            </a:stretch>
          </a:blipFill>
        </p:spPr>
      </p:sp>
      <p:sp>
        <p:nvSpPr>
          <p:cNvPr id="6" name="TextBox 6"/>
          <p:cNvSpPr txBox="1"/>
          <p:nvPr/>
        </p:nvSpPr>
        <p:spPr>
          <a:xfrm>
            <a:off x="1105640" y="519348"/>
            <a:ext cx="3702575" cy="7239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可视化设计</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7" name="TextBox 7"/>
          <p:cNvSpPr txBox="1"/>
          <p:nvPr/>
        </p:nvSpPr>
        <p:spPr>
          <a:xfrm>
            <a:off x="1105640" y="1440632"/>
            <a:ext cx="3702575" cy="37147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VISUAL DESIGN</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sp>
        <p:nvSpPr>
          <p:cNvPr id="8" name="TextBox 8"/>
          <p:cNvSpPr txBox="1"/>
          <p:nvPr/>
        </p:nvSpPr>
        <p:spPr>
          <a:xfrm>
            <a:off x="760204" y="1697806"/>
            <a:ext cx="9728566" cy="8564345"/>
          </a:xfrm>
          <a:prstGeom prst="rect">
            <a:avLst/>
          </a:prstGeom>
        </p:spPr>
        <p:txBody>
          <a:bodyPr lIns="0" tIns="0" rIns="0" bIns="0" rtlCol="0" anchor="t">
            <a:spAutoFit/>
          </a:bodyPr>
          <a:lstStyle/>
          <a:p>
            <a:pPr algn="just">
              <a:lnSpc>
                <a:spcPts val="5480"/>
              </a:lnSpc>
              <a:spcBef>
                <a:spcPct val="0"/>
              </a:spcBef>
            </a:pPr>
            <a:r>
              <a:rPr lang="en-US" sz="351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文化资源画廊（多模态展示）</a:t>
            </a:r>
            <a:endParaRPr lang="en-US" sz="351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just">
              <a:lnSpc>
                <a:spcPts val="3705"/>
              </a:lnSpc>
              <a:spcBef>
                <a:spcPct val="0"/>
              </a:spcBef>
            </a:pPr>
            <a:r>
              <a:rPr lang="en-US" sz="2375"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形式：</a:t>
            </a:r>
            <a:r>
              <a:rPr lang="en-US" sz="237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页面采用整齐排列的文化资源卡片网络，可考虑在用户将鼠标移动到某个卡 片时播放该卡片资源的简介朗读音频；每个资源卡片包含缩略图、标题、简短描述和分类标签（能否实现卡片平移交替？中部是否可以放入一个视频框，无声播放视频，可选用2-3个较长的视频循环播放）；顶部提供分类筛选栏和搜索框（可增加AI检索按钮）；点击任意卡片可以弹出详细层，完整地展示资源内容和相关信息；顶部右上角或左上角提供用户上传按钮，用户可点击通过文件或者文字方式上传文化资源，上传后进入审核区域，审核要求参考国家相关标准，由AI进行初审，通过AI审核后进入人工审核，人工审核通过方可加入文化实体数据库</a:t>
            </a:r>
            <a:endParaRPr lang="en-US" sz="237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just">
              <a:lnSpc>
                <a:spcPts val="3705"/>
              </a:lnSpc>
              <a:spcBef>
                <a:spcPct val="0"/>
              </a:spcBef>
            </a:pPr>
            <a:r>
              <a:rPr lang="en-US" sz="2375"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意义：</a:t>
            </a:r>
            <a:r>
              <a:rPr lang="en-US" sz="237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通过以上方式来提供直观地文化资源浏览体验，让用户能够快速发现和欣赏各类文化内容，增强系统的可访问性和用户参与度</a:t>
            </a:r>
            <a:endParaRPr lang="en-US" sz="237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just">
              <a:lnSpc>
                <a:spcPts val="5480"/>
              </a:lnSpc>
              <a:spcBef>
                <a:spcPct val="0"/>
              </a:spcBef>
            </a:pPr>
            <a:r>
              <a:rPr lang="en-US" sz="351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知识图谱可视化</a:t>
            </a:r>
            <a:endParaRPr lang="en-US" sz="351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just">
              <a:lnSpc>
                <a:spcPts val="5480"/>
              </a:lnSpc>
              <a:spcBef>
                <a:spcPct val="0"/>
              </a:spcBef>
            </a:pPr>
            <a:r>
              <a:rPr lang="en-US" sz="351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生成效果对比界面</a:t>
            </a:r>
            <a:endParaRPr lang="en-US" sz="351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just">
              <a:lnSpc>
                <a:spcPts val="5480"/>
              </a:lnSpc>
              <a:spcBef>
                <a:spcPct val="0"/>
              </a:spcBef>
            </a:pPr>
            <a:r>
              <a:rPr lang="en-US" sz="351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问答交互界面</a:t>
            </a:r>
            <a:endParaRPr lang="en-US" sz="351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just">
              <a:lnSpc>
                <a:spcPts val="5480"/>
              </a:lnSpc>
              <a:spcBef>
                <a:spcPct val="0"/>
              </a:spcBef>
            </a:pPr>
            <a:r>
              <a:rPr lang="en-US" sz="351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后台数据看板</a:t>
            </a:r>
            <a:endParaRPr lang="en-US" sz="351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4" name="Group 4"/>
          <p:cNvGrpSpPr/>
          <p:nvPr/>
        </p:nvGrpSpPr>
        <p:grpSpPr>
          <a:xfrm>
            <a:off x="1105639" y="519348"/>
            <a:ext cx="4608580" cy="1292813"/>
            <a:chOff x="0" y="0"/>
            <a:chExt cx="6144773" cy="1723750"/>
          </a:xfrm>
        </p:grpSpPr>
        <p:sp>
          <p:nvSpPr>
            <p:cNvPr id="5" name="TextBox 5"/>
            <p:cNvSpPr txBox="1"/>
            <p:nvPr/>
          </p:nvSpPr>
          <p:spPr>
            <a:xfrm>
              <a:off x="0" y="0"/>
              <a:ext cx="6144773" cy="9652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验证方案与测评</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6" name="TextBox 6"/>
            <p:cNvSpPr txBox="1"/>
            <p:nvPr/>
          </p:nvSpPr>
          <p:spPr>
            <a:xfrm>
              <a:off x="0" y="1231625"/>
              <a:ext cx="6144773" cy="49212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Validation plan and evaluation</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grpSp>
      <p:grpSp>
        <p:nvGrpSpPr>
          <p:cNvPr id="7" name="Group 7"/>
          <p:cNvGrpSpPr/>
          <p:nvPr/>
        </p:nvGrpSpPr>
        <p:grpSpPr>
          <a:xfrm>
            <a:off x="2236505" y="4103015"/>
            <a:ext cx="2737989" cy="2737988"/>
            <a:chOff x="0" y="0"/>
            <a:chExt cx="5123948" cy="5123948"/>
          </a:xfrm>
        </p:grpSpPr>
        <p:sp>
          <p:nvSpPr>
            <p:cNvPr id="8" name="Freeform 8"/>
            <p:cNvSpPr/>
            <p:nvPr/>
          </p:nvSpPr>
          <p:spPr>
            <a:xfrm>
              <a:off x="0" y="0"/>
              <a:ext cx="5123942" cy="5123942"/>
            </a:xfrm>
            <a:custGeom>
              <a:avLst/>
              <a:gdLst/>
              <a:ahLst/>
              <a:cxnLst/>
              <a:rect l="l" t="t" r="r" b="b"/>
              <a:pathLst>
                <a:path w="5123942" h="5123942">
                  <a:moveTo>
                    <a:pt x="0" y="2561971"/>
                  </a:moveTo>
                  <a:cubicBezTo>
                    <a:pt x="0" y="1147064"/>
                    <a:pt x="1147064" y="0"/>
                    <a:pt x="2561971" y="0"/>
                  </a:cubicBezTo>
                  <a:cubicBezTo>
                    <a:pt x="3976878" y="0"/>
                    <a:pt x="5123942" y="1147064"/>
                    <a:pt x="5123942" y="2561971"/>
                  </a:cubicBezTo>
                  <a:cubicBezTo>
                    <a:pt x="5123942" y="3976878"/>
                    <a:pt x="3976878" y="5123942"/>
                    <a:pt x="2561971" y="5123942"/>
                  </a:cubicBezTo>
                  <a:cubicBezTo>
                    <a:pt x="1147064" y="5123942"/>
                    <a:pt x="0" y="3976878"/>
                    <a:pt x="0" y="2561971"/>
                  </a:cubicBezTo>
                  <a:close/>
                  <a:moveTo>
                    <a:pt x="381381" y="2561971"/>
                  </a:moveTo>
                  <a:cubicBezTo>
                    <a:pt x="381381" y="3766312"/>
                    <a:pt x="1357630" y="4742561"/>
                    <a:pt x="2561971" y="4742561"/>
                  </a:cubicBezTo>
                  <a:cubicBezTo>
                    <a:pt x="3766312" y="4742561"/>
                    <a:pt x="4742561" y="3766312"/>
                    <a:pt x="4742561" y="2561971"/>
                  </a:cubicBezTo>
                  <a:cubicBezTo>
                    <a:pt x="4742561" y="1357630"/>
                    <a:pt x="3766312" y="381381"/>
                    <a:pt x="2561971" y="381381"/>
                  </a:cubicBezTo>
                  <a:cubicBezTo>
                    <a:pt x="1357630" y="381381"/>
                    <a:pt x="381381" y="1357630"/>
                    <a:pt x="381381" y="2561971"/>
                  </a:cubicBezTo>
                  <a:close/>
                </a:path>
              </a:pathLst>
            </a:custGeom>
            <a:solidFill>
              <a:srgbClr val="DD9215"/>
            </a:solidFill>
          </p:spPr>
        </p:sp>
      </p:grpSp>
      <p:grpSp>
        <p:nvGrpSpPr>
          <p:cNvPr id="9" name="Group 9"/>
          <p:cNvGrpSpPr/>
          <p:nvPr/>
        </p:nvGrpSpPr>
        <p:grpSpPr>
          <a:xfrm>
            <a:off x="2856570" y="3167796"/>
            <a:ext cx="1545048" cy="1545048"/>
            <a:chOff x="0" y="0"/>
            <a:chExt cx="3507285" cy="3507285"/>
          </a:xfrm>
        </p:grpSpPr>
        <p:sp>
          <p:nvSpPr>
            <p:cNvPr id="10" name="Freeform 10"/>
            <p:cNvSpPr/>
            <p:nvPr/>
          </p:nvSpPr>
          <p:spPr>
            <a:xfrm>
              <a:off x="12700" y="12700"/>
              <a:ext cx="3482594" cy="3482594"/>
            </a:xfrm>
            <a:custGeom>
              <a:avLst/>
              <a:gdLst/>
              <a:ahLst/>
              <a:cxnLst/>
              <a:rect l="l" t="t" r="r" b="b"/>
              <a:pathLst>
                <a:path w="3482594" h="3482594">
                  <a:moveTo>
                    <a:pt x="0" y="1741297"/>
                  </a:moveTo>
                  <a:cubicBezTo>
                    <a:pt x="0" y="779653"/>
                    <a:pt x="779653" y="0"/>
                    <a:pt x="1741297" y="0"/>
                  </a:cubicBezTo>
                  <a:cubicBezTo>
                    <a:pt x="2702941" y="0"/>
                    <a:pt x="3482594" y="779653"/>
                    <a:pt x="3482594" y="1741297"/>
                  </a:cubicBezTo>
                  <a:cubicBezTo>
                    <a:pt x="3482594" y="2702941"/>
                    <a:pt x="2703068" y="3482594"/>
                    <a:pt x="1741297" y="3482594"/>
                  </a:cubicBezTo>
                  <a:cubicBezTo>
                    <a:pt x="779526" y="3482594"/>
                    <a:pt x="0" y="2703068"/>
                    <a:pt x="0" y="1741297"/>
                  </a:cubicBezTo>
                  <a:close/>
                  <a:moveTo>
                    <a:pt x="259207" y="1741297"/>
                  </a:moveTo>
                  <a:cubicBezTo>
                    <a:pt x="259207" y="2559812"/>
                    <a:pt x="922782" y="3223387"/>
                    <a:pt x="1741297" y="3223387"/>
                  </a:cubicBezTo>
                  <a:cubicBezTo>
                    <a:pt x="2559812" y="3223387"/>
                    <a:pt x="3223387" y="2559812"/>
                    <a:pt x="3223387" y="1741297"/>
                  </a:cubicBezTo>
                  <a:cubicBezTo>
                    <a:pt x="3223387" y="922782"/>
                    <a:pt x="2559812" y="259207"/>
                    <a:pt x="1741297" y="259207"/>
                  </a:cubicBezTo>
                  <a:cubicBezTo>
                    <a:pt x="922782" y="259207"/>
                    <a:pt x="259207" y="922782"/>
                    <a:pt x="259207" y="1741297"/>
                  </a:cubicBezTo>
                  <a:close/>
                </a:path>
              </a:pathLst>
            </a:custGeom>
            <a:solidFill>
              <a:srgbClr val="5B9BD5"/>
            </a:solidFill>
          </p:spPr>
        </p:sp>
        <p:sp>
          <p:nvSpPr>
            <p:cNvPr id="11" name="Freeform 11"/>
            <p:cNvSpPr/>
            <p:nvPr/>
          </p:nvSpPr>
          <p:spPr>
            <a:xfrm>
              <a:off x="0" y="0"/>
              <a:ext cx="3507994" cy="3507994"/>
            </a:xfrm>
            <a:custGeom>
              <a:avLst/>
              <a:gdLst/>
              <a:ahLst/>
              <a:cxnLst/>
              <a:rect l="l" t="t" r="r" b="b"/>
              <a:pathLst>
                <a:path w="3507994" h="3507994">
                  <a:moveTo>
                    <a:pt x="0" y="1753997"/>
                  </a:moveTo>
                  <a:cubicBezTo>
                    <a:pt x="0" y="785368"/>
                    <a:pt x="785368" y="0"/>
                    <a:pt x="1753997" y="0"/>
                  </a:cubicBezTo>
                  <a:lnTo>
                    <a:pt x="1753997" y="12700"/>
                  </a:lnTo>
                  <a:lnTo>
                    <a:pt x="1753997" y="0"/>
                  </a:lnTo>
                  <a:cubicBezTo>
                    <a:pt x="2722753" y="0"/>
                    <a:pt x="3507994" y="785368"/>
                    <a:pt x="3507994" y="1753997"/>
                  </a:cubicBezTo>
                  <a:lnTo>
                    <a:pt x="3495294" y="1753997"/>
                  </a:lnTo>
                  <a:lnTo>
                    <a:pt x="3507994" y="1753997"/>
                  </a:lnTo>
                  <a:cubicBezTo>
                    <a:pt x="3507994" y="2722753"/>
                    <a:pt x="2722626" y="3507994"/>
                    <a:pt x="1753997" y="3507994"/>
                  </a:cubicBezTo>
                  <a:lnTo>
                    <a:pt x="1753997" y="3495294"/>
                  </a:lnTo>
                  <a:lnTo>
                    <a:pt x="1753997" y="3507994"/>
                  </a:lnTo>
                  <a:cubicBezTo>
                    <a:pt x="785368" y="3507994"/>
                    <a:pt x="0" y="2722753"/>
                    <a:pt x="0" y="1753997"/>
                  </a:cubicBezTo>
                  <a:lnTo>
                    <a:pt x="12700" y="1753997"/>
                  </a:lnTo>
                  <a:lnTo>
                    <a:pt x="23368" y="1760855"/>
                  </a:lnTo>
                  <a:cubicBezTo>
                    <a:pt x="20320" y="1765554"/>
                    <a:pt x="14478" y="1767840"/>
                    <a:pt x="9144" y="1766189"/>
                  </a:cubicBezTo>
                  <a:cubicBezTo>
                    <a:pt x="3810" y="1764538"/>
                    <a:pt x="0" y="1759585"/>
                    <a:pt x="0" y="1753997"/>
                  </a:cubicBezTo>
                  <a:moveTo>
                    <a:pt x="25400" y="1753997"/>
                  </a:moveTo>
                  <a:lnTo>
                    <a:pt x="12700" y="1753997"/>
                  </a:lnTo>
                  <a:lnTo>
                    <a:pt x="2032" y="1747139"/>
                  </a:lnTo>
                  <a:cubicBezTo>
                    <a:pt x="5080" y="1742440"/>
                    <a:pt x="10922" y="1740154"/>
                    <a:pt x="16256" y="1741805"/>
                  </a:cubicBezTo>
                  <a:cubicBezTo>
                    <a:pt x="21590" y="1743456"/>
                    <a:pt x="25400" y="1748409"/>
                    <a:pt x="25400" y="1753997"/>
                  </a:cubicBezTo>
                  <a:cubicBezTo>
                    <a:pt x="25400" y="2708656"/>
                    <a:pt x="799338" y="3482594"/>
                    <a:pt x="1753997" y="3482594"/>
                  </a:cubicBezTo>
                  <a:cubicBezTo>
                    <a:pt x="2708656" y="3482594"/>
                    <a:pt x="3482594" y="2708656"/>
                    <a:pt x="3482594" y="1753997"/>
                  </a:cubicBezTo>
                  <a:cubicBezTo>
                    <a:pt x="3482594" y="799338"/>
                    <a:pt x="2708783" y="25400"/>
                    <a:pt x="1753997" y="25400"/>
                  </a:cubicBezTo>
                  <a:lnTo>
                    <a:pt x="1753997" y="12700"/>
                  </a:lnTo>
                  <a:lnTo>
                    <a:pt x="1753997" y="25400"/>
                  </a:lnTo>
                  <a:cubicBezTo>
                    <a:pt x="799338" y="25400"/>
                    <a:pt x="25400" y="799338"/>
                    <a:pt x="25400" y="1753997"/>
                  </a:cubicBezTo>
                  <a:close/>
                  <a:moveTo>
                    <a:pt x="271907" y="1766697"/>
                  </a:moveTo>
                  <a:lnTo>
                    <a:pt x="271907" y="1753997"/>
                  </a:lnTo>
                  <a:lnTo>
                    <a:pt x="284607" y="1753997"/>
                  </a:lnTo>
                  <a:cubicBezTo>
                    <a:pt x="284607" y="2565527"/>
                    <a:pt x="942467" y="3223387"/>
                    <a:pt x="1753997" y="3223387"/>
                  </a:cubicBezTo>
                  <a:lnTo>
                    <a:pt x="1753997" y="3236087"/>
                  </a:lnTo>
                  <a:lnTo>
                    <a:pt x="1753997" y="3223387"/>
                  </a:lnTo>
                  <a:cubicBezTo>
                    <a:pt x="2565527" y="3223387"/>
                    <a:pt x="3223387" y="2565527"/>
                    <a:pt x="3223387" y="1753997"/>
                  </a:cubicBezTo>
                  <a:lnTo>
                    <a:pt x="3236087" y="1753997"/>
                  </a:lnTo>
                  <a:lnTo>
                    <a:pt x="3223387" y="1753997"/>
                  </a:lnTo>
                  <a:cubicBezTo>
                    <a:pt x="3223387" y="942467"/>
                    <a:pt x="2565527" y="284607"/>
                    <a:pt x="1753997" y="284607"/>
                  </a:cubicBezTo>
                  <a:lnTo>
                    <a:pt x="1753997" y="271907"/>
                  </a:lnTo>
                  <a:lnTo>
                    <a:pt x="1753997" y="259207"/>
                  </a:lnTo>
                  <a:cubicBezTo>
                    <a:pt x="1760982" y="259207"/>
                    <a:pt x="1766697" y="264922"/>
                    <a:pt x="1766697" y="271907"/>
                  </a:cubicBezTo>
                  <a:cubicBezTo>
                    <a:pt x="1766697" y="278892"/>
                    <a:pt x="1760982" y="284607"/>
                    <a:pt x="1753997" y="284607"/>
                  </a:cubicBezTo>
                  <a:cubicBezTo>
                    <a:pt x="942467" y="284607"/>
                    <a:pt x="284607" y="942467"/>
                    <a:pt x="284607" y="1753997"/>
                  </a:cubicBezTo>
                  <a:cubicBezTo>
                    <a:pt x="284607" y="1760982"/>
                    <a:pt x="278892" y="1766697"/>
                    <a:pt x="271907" y="1766697"/>
                  </a:cubicBezTo>
                  <a:lnTo>
                    <a:pt x="271907" y="1753997"/>
                  </a:lnTo>
                  <a:lnTo>
                    <a:pt x="271907" y="1766697"/>
                  </a:lnTo>
                  <a:moveTo>
                    <a:pt x="271907" y="1741297"/>
                  </a:moveTo>
                  <a:lnTo>
                    <a:pt x="271907" y="1753997"/>
                  </a:lnTo>
                  <a:lnTo>
                    <a:pt x="259207" y="1753997"/>
                  </a:lnTo>
                  <a:cubicBezTo>
                    <a:pt x="259207" y="928497"/>
                    <a:pt x="928497" y="259207"/>
                    <a:pt x="1753997" y="259207"/>
                  </a:cubicBezTo>
                  <a:lnTo>
                    <a:pt x="1753997" y="271907"/>
                  </a:lnTo>
                  <a:lnTo>
                    <a:pt x="1753997" y="284607"/>
                  </a:lnTo>
                  <a:cubicBezTo>
                    <a:pt x="1747012" y="284607"/>
                    <a:pt x="1741297" y="278892"/>
                    <a:pt x="1741297" y="271907"/>
                  </a:cubicBezTo>
                  <a:cubicBezTo>
                    <a:pt x="1741297" y="264922"/>
                    <a:pt x="1747012" y="259207"/>
                    <a:pt x="1753997" y="259207"/>
                  </a:cubicBezTo>
                  <a:cubicBezTo>
                    <a:pt x="2579497" y="259207"/>
                    <a:pt x="3248787" y="928497"/>
                    <a:pt x="3248787" y="1753997"/>
                  </a:cubicBezTo>
                  <a:cubicBezTo>
                    <a:pt x="3248787" y="2579497"/>
                    <a:pt x="2579497" y="3248787"/>
                    <a:pt x="1753997" y="3248787"/>
                  </a:cubicBezTo>
                  <a:cubicBezTo>
                    <a:pt x="928497" y="3248787"/>
                    <a:pt x="259207" y="2579497"/>
                    <a:pt x="259207" y="1753997"/>
                  </a:cubicBezTo>
                  <a:cubicBezTo>
                    <a:pt x="259207" y="1750568"/>
                    <a:pt x="260604" y="1747393"/>
                    <a:pt x="262890" y="1744980"/>
                  </a:cubicBezTo>
                  <a:cubicBezTo>
                    <a:pt x="265176" y="1742567"/>
                    <a:pt x="268478" y="1741297"/>
                    <a:pt x="271907" y="1741297"/>
                  </a:cubicBezTo>
                  <a:close/>
                </a:path>
              </a:pathLst>
            </a:custGeom>
            <a:solidFill>
              <a:srgbClr val="41719C"/>
            </a:solidFill>
          </p:spPr>
        </p:sp>
      </p:grpSp>
      <p:grpSp>
        <p:nvGrpSpPr>
          <p:cNvPr id="12" name="Group 12"/>
          <p:cNvGrpSpPr/>
          <p:nvPr/>
        </p:nvGrpSpPr>
        <p:grpSpPr>
          <a:xfrm>
            <a:off x="1287927" y="4370976"/>
            <a:ext cx="1545048" cy="1545048"/>
            <a:chOff x="0" y="0"/>
            <a:chExt cx="3507285" cy="3507285"/>
          </a:xfrm>
        </p:grpSpPr>
        <p:sp>
          <p:nvSpPr>
            <p:cNvPr id="13" name="Freeform 13"/>
            <p:cNvSpPr/>
            <p:nvPr/>
          </p:nvSpPr>
          <p:spPr>
            <a:xfrm>
              <a:off x="12700" y="12700"/>
              <a:ext cx="3482594" cy="3482594"/>
            </a:xfrm>
            <a:custGeom>
              <a:avLst/>
              <a:gdLst/>
              <a:ahLst/>
              <a:cxnLst/>
              <a:rect l="l" t="t" r="r" b="b"/>
              <a:pathLst>
                <a:path w="3482594" h="3482594">
                  <a:moveTo>
                    <a:pt x="0" y="1741297"/>
                  </a:moveTo>
                  <a:cubicBezTo>
                    <a:pt x="0" y="779653"/>
                    <a:pt x="779653" y="0"/>
                    <a:pt x="1741297" y="0"/>
                  </a:cubicBezTo>
                  <a:cubicBezTo>
                    <a:pt x="2702941" y="0"/>
                    <a:pt x="3482594" y="779653"/>
                    <a:pt x="3482594" y="1741297"/>
                  </a:cubicBezTo>
                  <a:cubicBezTo>
                    <a:pt x="3482594" y="2702941"/>
                    <a:pt x="2703068" y="3482594"/>
                    <a:pt x="1741297" y="3482594"/>
                  </a:cubicBezTo>
                  <a:cubicBezTo>
                    <a:pt x="779526" y="3482594"/>
                    <a:pt x="0" y="2703068"/>
                    <a:pt x="0" y="1741297"/>
                  </a:cubicBezTo>
                  <a:close/>
                  <a:moveTo>
                    <a:pt x="259207" y="1741297"/>
                  </a:moveTo>
                  <a:cubicBezTo>
                    <a:pt x="259207" y="2559812"/>
                    <a:pt x="922782" y="3223387"/>
                    <a:pt x="1741297" y="3223387"/>
                  </a:cubicBezTo>
                  <a:cubicBezTo>
                    <a:pt x="2559812" y="3223387"/>
                    <a:pt x="3223387" y="2559812"/>
                    <a:pt x="3223387" y="1741297"/>
                  </a:cubicBezTo>
                  <a:cubicBezTo>
                    <a:pt x="3223387" y="922782"/>
                    <a:pt x="2559812" y="259207"/>
                    <a:pt x="1741297" y="259207"/>
                  </a:cubicBezTo>
                  <a:cubicBezTo>
                    <a:pt x="922782" y="259207"/>
                    <a:pt x="259207" y="922782"/>
                    <a:pt x="259207" y="1741297"/>
                  </a:cubicBezTo>
                  <a:close/>
                </a:path>
              </a:pathLst>
            </a:custGeom>
            <a:solidFill>
              <a:srgbClr val="5B9BD5"/>
            </a:solidFill>
          </p:spPr>
        </p:sp>
        <p:sp>
          <p:nvSpPr>
            <p:cNvPr id="14" name="Freeform 14"/>
            <p:cNvSpPr/>
            <p:nvPr/>
          </p:nvSpPr>
          <p:spPr>
            <a:xfrm>
              <a:off x="0" y="0"/>
              <a:ext cx="3507994" cy="3507994"/>
            </a:xfrm>
            <a:custGeom>
              <a:avLst/>
              <a:gdLst/>
              <a:ahLst/>
              <a:cxnLst/>
              <a:rect l="l" t="t" r="r" b="b"/>
              <a:pathLst>
                <a:path w="3507994" h="3507994">
                  <a:moveTo>
                    <a:pt x="0" y="1753997"/>
                  </a:moveTo>
                  <a:cubicBezTo>
                    <a:pt x="0" y="785368"/>
                    <a:pt x="785368" y="0"/>
                    <a:pt x="1753997" y="0"/>
                  </a:cubicBezTo>
                  <a:lnTo>
                    <a:pt x="1753997" y="12700"/>
                  </a:lnTo>
                  <a:lnTo>
                    <a:pt x="1753997" y="0"/>
                  </a:lnTo>
                  <a:cubicBezTo>
                    <a:pt x="2722753" y="0"/>
                    <a:pt x="3507994" y="785368"/>
                    <a:pt x="3507994" y="1753997"/>
                  </a:cubicBezTo>
                  <a:lnTo>
                    <a:pt x="3495294" y="1753997"/>
                  </a:lnTo>
                  <a:lnTo>
                    <a:pt x="3507994" y="1753997"/>
                  </a:lnTo>
                  <a:cubicBezTo>
                    <a:pt x="3507994" y="2722753"/>
                    <a:pt x="2722626" y="3507994"/>
                    <a:pt x="1753997" y="3507994"/>
                  </a:cubicBezTo>
                  <a:lnTo>
                    <a:pt x="1753997" y="3495294"/>
                  </a:lnTo>
                  <a:lnTo>
                    <a:pt x="1753997" y="3507994"/>
                  </a:lnTo>
                  <a:cubicBezTo>
                    <a:pt x="785368" y="3507994"/>
                    <a:pt x="0" y="2722753"/>
                    <a:pt x="0" y="1753997"/>
                  </a:cubicBezTo>
                  <a:lnTo>
                    <a:pt x="12700" y="1753997"/>
                  </a:lnTo>
                  <a:lnTo>
                    <a:pt x="23368" y="1760855"/>
                  </a:lnTo>
                  <a:cubicBezTo>
                    <a:pt x="20320" y="1765554"/>
                    <a:pt x="14478" y="1767840"/>
                    <a:pt x="9144" y="1766189"/>
                  </a:cubicBezTo>
                  <a:cubicBezTo>
                    <a:pt x="3810" y="1764538"/>
                    <a:pt x="0" y="1759585"/>
                    <a:pt x="0" y="1753997"/>
                  </a:cubicBezTo>
                  <a:moveTo>
                    <a:pt x="25400" y="1753997"/>
                  </a:moveTo>
                  <a:lnTo>
                    <a:pt x="12700" y="1753997"/>
                  </a:lnTo>
                  <a:lnTo>
                    <a:pt x="2032" y="1747139"/>
                  </a:lnTo>
                  <a:cubicBezTo>
                    <a:pt x="5080" y="1742440"/>
                    <a:pt x="10922" y="1740154"/>
                    <a:pt x="16256" y="1741805"/>
                  </a:cubicBezTo>
                  <a:cubicBezTo>
                    <a:pt x="21590" y="1743456"/>
                    <a:pt x="25400" y="1748409"/>
                    <a:pt x="25400" y="1753997"/>
                  </a:cubicBezTo>
                  <a:cubicBezTo>
                    <a:pt x="25400" y="2708656"/>
                    <a:pt x="799338" y="3482594"/>
                    <a:pt x="1753997" y="3482594"/>
                  </a:cubicBezTo>
                  <a:cubicBezTo>
                    <a:pt x="2708656" y="3482594"/>
                    <a:pt x="3482594" y="2708656"/>
                    <a:pt x="3482594" y="1753997"/>
                  </a:cubicBezTo>
                  <a:cubicBezTo>
                    <a:pt x="3482594" y="799338"/>
                    <a:pt x="2708783" y="25400"/>
                    <a:pt x="1753997" y="25400"/>
                  </a:cubicBezTo>
                  <a:lnTo>
                    <a:pt x="1753997" y="12700"/>
                  </a:lnTo>
                  <a:lnTo>
                    <a:pt x="1753997" y="25400"/>
                  </a:lnTo>
                  <a:cubicBezTo>
                    <a:pt x="799338" y="25400"/>
                    <a:pt x="25400" y="799338"/>
                    <a:pt x="25400" y="1753997"/>
                  </a:cubicBezTo>
                  <a:close/>
                  <a:moveTo>
                    <a:pt x="271907" y="1766697"/>
                  </a:moveTo>
                  <a:lnTo>
                    <a:pt x="271907" y="1753997"/>
                  </a:lnTo>
                  <a:lnTo>
                    <a:pt x="284607" y="1753997"/>
                  </a:lnTo>
                  <a:cubicBezTo>
                    <a:pt x="284607" y="2565527"/>
                    <a:pt x="942467" y="3223387"/>
                    <a:pt x="1753997" y="3223387"/>
                  </a:cubicBezTo>
                  <a:lnTo>
                    <a:pt x="1753997" y="3236087"/>
                  </a:lnTo>
                  <a:lnTo>
                    <a:pt x="1753997" y="3223387"/>
                  </a:lnTo>
                  <a:cubicBezTo>
                    <a:pt x="2565527" y="3223387"/>
                    <a:pt x="3223387" y="2565527"/>
                    <a:pt x="3223387" y="1753997"/>
                  </a:cubicBezTo>
                  <a:lnTo>
                    <a:pt x="3236087" y="1753997"/>
                  </a:lnTo>
                  <a:lnTo>
                    <a:pt x="3223387" y="1753997"/>
                  </a:lnTo>
                  <a:cubicBezTo>
                    <a:pt x="3223387" y="942467"/>
                    <a:pt x="2565527" y="284607"/>
                    <a:pt x="1753997" y="284607"/>
                  </a:cubicBezTo>
                  <a:lnTo>
                    <a:pt x="1753997" y="271907"/>
                  </a:lnTo>
                  <a:lnTo>
                    <a:pt x="1753997" y="259207"/>
                  </a:lnTo>
                  <a:cubicBezTo>
                    <a:pt x="1760982" y="259207"/>
                    <a:pt x="1766697" y="264922"/>
                    <a:pt x="1766697" y="271907"/>
                  </a:cubicBezTo>
                  <a:cubicBezTo>
                    <a:pt x="1766697" y="278892"/>
                    <a:pt x="1760982" y="284607"/>
                    <a:pt x="1753997" y="284607"/>
                  </a:cubicBezTo>
                  <a:cubicBezTo>
                    <a:pt x="942467" y="284607"/>
                    <a:pt x="284607" y="942467"/>
                    <a:pt x="284607" y="1753997"/>
                  </a:cubicBezTo>
                  <a:cubicBezTo>
                    <a:pt x="284607" y="1760982"/>
                    <a:pt x="278892" y="1766697"/>
                    <a:pt x="271907" y="1766697"/>
                  </a:cubicBezTo>
                  <a:lnTo>
                    <a:pt x="271907" y="1753997"/>
                  </a:lnTo>
                  <a:lnTo>
                    <a:pt x="271907" y="1766697"/>
                  </a:lnTo>
                  <a:moveTo>
                    <a:pt x="271907" y="1741297"/>
                  </a:moveTo>
                  <a:lnTo>
                    <a:pt x="271907" y="1753997"/>
                  </a:lnTo>
                  <a:lnTo>
                    <a:pt x="259207" y="1753997"/>
                  </a:lnTo>
                  <a:cubicBezTo>
                    <a:pt x="259207" y="928497"/>
                    <a:pt x="928497" y="259207"/>
                    <a:pt x="1753997" y="259207"/>
                  </a:cubicBezTo>
                  <a:lnTo>
                    <a:pt x="1753997" y="271907"/>
                  </a:lnTo>
                  <a:lnTo>
                    <a:pt x="1753997" y="284607"/>
                  </a:lnTo>
                  <a:cubicBezTo>
                    <a:pt x="1747012" y="284607"/>
                    <a:pt x="1741297" y="278892"/>
                    <a:pt x="1741297" y="271907"/>
                  </a:cubicBezTo>
                  <a:cubicBezTo>
                    <a:pt x="1741297" y="264922"/>
                    <a:pt x="1747012" y="259207"/>
                    <a:pt x="1753997" y="259207"/>
                  </a:cubicBezTo>
                  <a:cubicBezTo>
                    <a:pt x="2579497" y="259207"/>
                    <a:pt x="3248787" y="928497"/>
                    <a:pt x="3248787" y="1753997"/>
                  </a:cubicBezTo>
                  <a:cubicBezTo>
                    <a:pt x="3248787" y="2579497"/>
                    <a:pt x="2579497" y="3248787"/>
                    <a:pt x="1753997" y="3248787"/>
                  </a:cubicBezTo>
                  <a:cubicBezTo>
                    <a:pt x="928497" y="3248787"/>
                    <a:pt x="259207" y="2579497"/>
                    <a:pt x="259207" y="1753997"/>
                  </a:cubicBezTo>
                  <a:cubicBezTo>
                    <a:pt x="259207" y="1750568"/>
                    <a:pt x="260604" y="1747393"/>
                    <a:pt x="262890" y="1744980"/>
                  </a:cubicBezTo>
                  <a:cubicBezTo>
                    <a:pt x="265176" y="1742567"/>
                    <a:pt x="268478" y="1741297"/>
                    <a:pt x="271907" y="1741297"/>
                  </a:cubicBezTo>
                  <a:close/>
                </a:path>
              </a:pathLst>
            </a:custGeom>
            <a:solidFill>
              <a:srgbClr val="41719C"/>
            </a:solidFill>
          </p:spPr>
        </p:sp>
      </p:grpSp>
      <p:grpSp>
        <p:nvGrpSpPr>
          <p:cNvPr id="15" name="Group 15"/>
          <p:cNvGrpSpPr/>
          <p:nvPr/>
        </p:nvGrpSpPr>
        <p:grpSpPr>
          <a:xfrm>
            <a:off x="4554447" y="4370976"/>
            <a:ext cx="1545048" cy="1545048"/>
            <a:chOff x="0" y="0"/>
            <a:chExt cx="3507285" cy="3507285"/>
          </a:xfrm>
        </p:grpSpPr>
        <p:sp>
          <p:nvSpPr>
            <p:cNvPr id="16" name="Freeform 16"/>
            <p:cNvSpPr/>
            <p:nvPr/>
          </p:nvSpPr>
          <p:spPr>
            <a:xfrm>
              <a:off x="12700" y="12700"/>
              <a:ext cx="3482594" cy="3482594"/>
            </a:xfrm>
            <a:custGeom>
              <a:avLst/>
              <a:gdLst/>
              <a:ahLst/>
              <a:cxnLst/>
              <a:rect l="l" t="t" r="r" b="b"/>
              <a:pathLst>
                <a:path w="3482594" h="3482594">
                  <a:moveTo>
                    <a:pt x="0" y="1741297"/>
                  </a:moveTo>
                  <a:cubicBezTo>
                    <a:pt x="0" y="779653"/>
                    <a:pt x="779653" y="0"/>
                    <a:pt x="1741297" y="0"/>
                  </a:cubicBezTo>
                  <a:cubicBezTo>
                    <a:pt x="2702941" y="0"/>
                    <a:pt x="3482594" y="779653"/>
                    <a:pt x="3482594" y="1741297"/>
                  </a:cubicBezTo>
                  <a:cubicBezTo>
                    <a:pt x="3482594" y="2702941"/>
                    <a:pt x="2703068" y="3482594"/>
                    <a:pt x="1741297" y="3482594"/>
                  </a:cubicBezTo>
                  <a:cubicBezTo>
                    <a:pt x="779526" y="3482594"/>
                    <a:pt x="0" y="2703068"/>
                    <a:pt x="0" y="1741297"/>
                  </a:cubicBezTo>
                  <a:close/>
                  <a:moveTo>
                    <a:pt x="259207" y="1741297"/>
                  </a:moveTo>
                  <a:cubicBezTo>
                    <a:pt x="259207" y="2559812"/>
                    <a:pt x="922782" y="3223387"/>
                    <a:pt x="1741297" y="3223387"/>
                  </a:cubicBezTo>
                  <a:cubicBezTo>
                    <a:pt x="2559812" y="3223387"/>
                    <a:pt x="3223387" y="2559812"/>
                    <a:pt x="3223387" y="1741297"/>
                  </a:cubicBezTo>
                  <a:cubicBezTo>
                    <a:pt x="3223387" y="922782"/>
                    <a:pt x="2559812" y="259207"/>
                    <a:pt x="1741297" y="259207"/>
                  </a:cubicBezTo>
                  <a:cubicBezTo>
                    <a:pt x="922782" y="259207"/>
                    <a:pt x="259207" y="922782"/>
                    <a:pt x="259207" y="1741297"/>
                  </a:cubicBezTo>
                  <a:close/>
                </a:path>
              </a:pathLst>
            </a:custGeom>
            <a:solidFill>
              <a:srgbClr val="5B9BD5"/>
            </a:solidFill>
          </p:spPr>
        </p:sp>
        <p:sp>
          <p:nvSpPr>
            <p:cNvPr id="17" name="Freeform 17"/>
            <p:cNvSpPr/>
            <p:nvPr/>
          </p:nvSpPr>
          <p:spPr>
            <a:xfrm>
              <a:off x="0" y="0"/>
              <a:ext cx="3507994" cy="3507994"/>
            </a:xfrm>
            <a:custGeom>
              <a:avLst/>
              <a:gdLst/>
              <a:ahLst/>
              <a:cxnLst/>
              <a:rect l="l" t="t" r="r" b="b"/>
              <a:pathLst>
                <a:path w="3507994" h="3507994">
                  <a:moveTo>
                    <a:pt x="0" y="1753997"/>
                  </a:moveTo>
                  <a:cubicBezTo>
                    <a:pt x="0" y="785368"/>
                    <a:pt x="785368" y="0"/>
                    <a:pt x="1753997" y="0"/>
                  </a:cubicBezTo>
                  <a:lnTo>
                    <a:pt x="1753997" y="12700"/>
                  </a:lnTo>
                  <a:lnTo>
                    <a:pt x="1753997" y="0"/>
                  </a:lnTo>
                  <a:cubicBezTo>
                    <a:pt x="2722753" y="0"/>
                    <a:pt x="3507994" y="785368"/>
                    <a:pt x="3507994" y="1753997"/>
                  </a:cubicBezTo>
                  <a:lnTo>
                    <a:pt x="3495294" y="1753997"/>
                  </a:lnTo>
                  <a:lnTo>
                    <a:pt x="3507994" y="1753997"/>
                  </a:lnTo>
                  <a:cubicBezTo>
                    <a:pt x="3507994" y="2722753"/>
                    <a:pt x="2722626" y="3507994"/>
                    <a:pt x="1753997" y="3507994"/>
                  </a:cubicBezTo>
                  <a:lnTo>
                    <a:pt x="1753997" y="3495294"/>
                  </a:lnTo>
                  <a:lnTo>
                    <a:pt x="1753997" y="3507994"/>
                  </a:lnTo>
                  <a:cubicBezTo>
                    <a:pt x="785368" y="3507994"/>
                    <a:pt x="0" y="2722753"/>
                    <a:pt x="0" y="1753997"/>
                  </a:cubicBezTo>
                  <a:lnTo>
                    <a:pt x="12700" y="1753997"/>
                  </a:lnTo>
                  <a:lnTo>
                    <a:pt x="23368" y="1760855"/>
                  </a:lnTo>
                  <a:cubicBezTo>
                    <a:pt x="20320" y="1765554"/>
                    <a:pt x="14478" y="1767840"/>
                    <a:pt x="9144" y="1766189"/>
                  </a:cubicBezTo>
                  <a:cubicBezTo>
                    <a:pt x="3810" y="1764538"/>
                    <a:pt x="0" y="1759585"/>
                    <a:pt x="0" y="1753997"/>
                  </a:cubicBezTo>
                  <a:moveTo>
                    <a:pt x="25400" y="1753997"/>
                  </a:moveTo>
                  <a:lnTo>
                    <a:pt x="12700" y="1753997"/>
                  </a:lnTo>
                  <a:lnTo>
                    <a:pt x="2032" y="1747139"/>
                  </a:lnTo>
                  <a:cubicBezTo>
                    <a:pt x="5080" y="1742440"/>
                    <a:pt x="10922" y="1740154"/>
                    <a:pt x="16256" y="1741805"/>
                  </a:cubicBezTo>
                  <a:cubicBezTo>
                    <a:pt x="21590" y="1743456"/>
                    <a:pt x="25400" y="1748409"/>
                    <a:pt x="25400" y="1753997"/>
                  </a:cubicBezTo>
                  <a:cubicBezTo>
                    <a:pt x="25400" y="2708656"/>
                    <a:pt x="799338" y="3482594"/>
                    <a:pt x="1753997" y="3482594"/>
                  </a:cubicBezTo>
                  <a:cubicBezTo>
                    <a:pt x="2708656" y="3482594"/>
                    <a:pt x="3482594" y="2708656"/>
                    <a:pt x="3482594" y="1753997"/>
                  </a:cubicBezTo>
                  <a:cubicBezTo>
                    <a:pt x="3482594" y="799338"/>
                    <a:pt x="2708783" y="25400"/>
                    <a:pt x="1753997" y="25400"/>
                  </a:cubicBezTo>
                  <a:lnTo>
                    <a:pt x="1753997" y="12700"/>
                  </a:lnTo>
                  <a:lnTo>
                    <a:pt x="1753997" y="25400"/>
                  </a:lnTo>
                  <a:cubicBezTo>
                    <a:pt x="799338" y="25400"/>
                    <a:pt x="25400" y="799338"/>
                    <a:pt x="25400" y="1753997"/>
                  </a:cubicBezTo>
                  <a:close/>
                  <a:moveTo>
                    <a:pt x="271907" y="1766697"/>
                  </a:moveTo>
                  <a:lnTo>
                    <a:pt x="271907" y="1753997"/>
                  </a:lnTo>
                  <a:lnTo>
                    <a:pt x="284607" y="1753997"/>
                  </a:lnTo>
                  <a:cubicBezTo>
                    <a:pt x="284607" y="2565527"/>
                    <a:pt x="942467" y="3223387"/>
                    <a:pt x="1753997" y="3223387"/>
                  </a:cubicBezTo>
                  <a:lnTo>
                    <a:pt x="1753997" y="3236087"/>
                  </a:lnTo>
                  <a:lnTo>
                    <a:pt x="1753997" y="3223387"/>
                  </a:lnTo>
                  <a:cubicBezTo>
                    <a:pt x="2565527" y="3223387"/>
                    <a:pt x="3223387" y="2565527"/>
                    <a:pt x="3223387" y="1753997"/>
                  </a:cubicBezTo>
                  <a:lnTo>
                    <a:pt x="3236087" y="1753997"/>
                  </a:lnTo>
                  <a:lnTo>
                    <a:pt x="3223387" y="1753997"/>
                  </a:lnTo>
                  <a:cubicBezTo>
                    <a:pt x="3223387" y="942467"/>
                    <a:pt x="2565527" y="284607"/>
                    <a:pt x="1753997" y="284607"/>
                  </a:cubicBezTo>
                  <a:lnTo>
                    <a:pt x="1753997" y="271907"/>
                  </a:lnTo>
                  <a:lnTo>
                    <a:pt x="1753997" y="259207"/>
                  </a:lnTo>
                  <a:cubicBezTo>
                    <a:pt x="1760982" y="259207"/>
                    <a:pt x="1766697" y="264922"/>
                    <a:pt x="1766697" y="271907"/>
                  </a:cubicBezTo>
                  <a:cubicBezTo>
                    <a:pt x="1766697" y="278892"/>
                    <a:pt x="1760982" y="284607"/>
                    <a:pt x="1753997" y="284607"/>
                  </a:cubicBezTo>
                  <a:cubicBezTo>
                    <a:pt x="942467" y="284607"/>
                    <a:pt x="284607" y="942467"/>
                    <a:pt x="284607" y="1753997"/>
                  </a:cubicBezTo>
                  <a:cubicBezTo>
                    <a:pt x="284607" y="1760982"/>
                    <a:pt x="278892" y="1766697"/>
                    <a:pt x="271907" y="1766697"/>
                  </a:cubicBezTo>
                  <a:lnTo>
                    <a:pt x="271907" y="1753997"/>
                  </a:lnTo>
                  <a:lnTo>
                    <a:pt x="271907" y="1766697"/>
                  </a:lnTo>
                  <a:moveTo>
                    <a:pt x="271907" y="1741297"/>
                  </a:moveTo>
                  <a:lnTo>
                    <a:pt x="271907" y="1753997"/>
                  </a:lnTo>
                  <a:lnTo>
                    <a:pt x="259207" y="1753997"/>
                  </a:lnTo>
                  <a:cubicBezTo>
                    <a:pt x="259207" y="928497"/>
                    <a:pt x="928497" y="259207"/>
                    <a:pt x="1753997" y="259207"/>
                  </a:cubicBezTo>
                  <a:lnTo>
                    <a:pt x="1753997" y="271907"/>
                  </a:lnTo>
                  <a:lnTo>
                    <a:pt x="1753997" y="284607"/>
                  </a:lnTo>
                  <a:cubicBezTo>
                    <a:pt x="1747012" y="284607"/>
                    <a:pt x="1741297" y="278892"/>
                    <a:pt x="1741297" y="271907"/>
                  </a:cubicBezTo>
                  <a:cubicBezTo>
                    <a:pt x="1741297" y="264922"/>
                    <a:pt x="1747012" y="259207"/>
                    <a:pt x="1753997" y="259207"/>
                  </a:cubicBezTo>
                  <a:cubicBezTo>
                    <a:pt x="2579497" y="259207"/>
                    <a:pt x="3248787" y="928497"/>
                    <a:pt x="3248787" y="1753997"/>
                  </a:cubicBezTo>
                  <a:cubicBezTo>
                    <a:pt x="3248787" y="2579497"/>
                    <a:pt x="2579497" y="3248787"/>
                    <a:pt x="1753997" y="3248787"/>
                  </a:cubicBezTo>
                  <a:cubicBezTo>
                    <a:pt x="928497" y="3248787"/>
                    <a:pt x="259207" y="2579497"/>
                    <a:pt x="259207" y="1753997"/>
                  </a:cubicBezTo>
                  <a:cubicBezTo>
                    <a:pt x="259207" y="1750568"/>
                    <a:pt x="260604" y="1747393"/>
                    <a:pt x="262890" y="1744980"/>
                  </a:cubicBezTo>
                  <a:cubicBezTo>
                    <a:pt x="265176" y="1742567"/>
                    <a:pt x="268478" y="1741297"/>
                    <a:pt x="271907" y="1741297"/>
                  </a:cubicBezTo>
                  <a:close/>
                </a:path>
              </a:pathLst>
            </a:custGeom>
            <a:solidFill>
              <a:srgbClr val="41719C"/>
            </a:solidFill>
          </p:spPr>
        </p:sp>
      </p:grpSp>
      <p:grpSp>
        <p:nvGrpSpPr>
          <p:cNvPr id="18" name="Group 18"/>
          <p:cNvGrpSpPr/>
          <p:nvPr/>
        </p:nvGrpSpPr>
        <p:grpSpPr>
          <a:xfrm>
            <a:off x="2060452" y="6068479"/>
            <a:ext cx="1545048" cy="1545048"/>
            <a:chOff x="0" y="0"/>
            <a:chExt cx="3507285" cy="3507285"/>
          </a:xfrm>
        </p:grpSpPr>
        <p:sp>
          <p:nvSpPr>
            <p:cNvPr id="19" name="Freeform 19"/>
            <p:cNvSpPr/>
            <p:nvPr/>
          </p:nvSpPr>
          <p:spPr>
            <a:xfrm>
              <a:off x="12700" y="12700"/>
              <a:ext cx="3482594" cy="3482594"/>
            </a:xfrm>
            <a:custGeom>
              <a:avLst/>
              <a:gdLst/>
              <a:ahLst/>
              <a:cxnLst/>
              <a:rect l="l" t="t" r="r" b="b"/>
              <a:pathLst>
                <a:path w="3482594" h="3482594">
                  <a:moveTo>
                    <a:pt x="0" y="1741297"/>
                  </a:moveTo>
                  <a:cubicBezTo>
                    <a:pt x="0" y="779653"/>
                    <a:pt x="779653" y="0"/>
                    <a:pt x="1741297" y="0"/>
                  </a:cubicBezTo>
                  <a:cubicBezTo>
                    <a:pt x="2702941" y="0"/>
                    <a:pt x="3482594" y="779653"/>
                    <a:pt x="3482594" y="1741297"/>
                  </a:cubicBezTo>
                  <a:cubicBezTo>
                    <a:pt x="3482594" y="2702941"/>
                    <a:pt x="2703068" y="3482594"/>
                    <a:pt x="1741297" y="3482594"/>
                  </a:cubicBezTo>
                  <a:cubicBezTo>
                    <a:pt x="779526" y="3482594"/>
                    <a:pt x="0" y="2703068"/>
                    <a:pt x="0" y="1741297"/>
                  </a:cubicBezTo>
                  <a:close/>
                  <a:moveTo>
                    <a:pt x="259207" y="1741297"/>
                  </a:moveTo>
                  <a:cubicBezTo>
                    <a:pt x="259207" y="2559812"/>
                    <a:pt x="922782" y="3223387"/>
                    <a:pt x="1741297" y="3223387"/>
                  </a:cubicBezTo>
                  <a:cubicBezTo>
                    <a:pt x="2559812" y="3223387"/>
                    <a:pt x="3223387" y="2559812"/>
                    <a:pt x="3223387" y="1741297"/>
                  </a:cubicBezTo>
                  <a:cubicBezTo>
                    <a:pt x="3223387" y="922782"/>
                    <a:pt x="2559812" y="259207"/>
                    <a:pt x="1741297" y="259207"/>
                  </a:cubicBezTo>
                  <a:cubicBezTo>
                    <a:pt x="922782" y="259207"/>
                    <a:pt x="259207" y="922782"/>
                    <a:pt x="259207" y="1741297"/>
                  </a:cubicBezTo>
                  <a:close/>
                </a:path>
              </a:pathLst>
            </a:custGeom>
            <a:solidFill>
              <a:srgbClr val="5B9BD5"/>
            </a:solidFill>
          </p:spPr>
        </p:sp>
        <p:sp>
          <p:nvSpPr>
            <p:cNvPr id="20" name="Freeform 20"/>
            <p:cNvSpPr/>
            <p:nvPr/>
          </p:nvSpPr>
          <p:spPr>
            <a:xfrm>
              <a:off x="0" y="0"/>
              <a:ext cx="3507994" cy="3507994"/>
            </a:xfrm>
            <a:custGeom>
              <a:avLst/>
              <a:gdLst/>
              <a:ahLst/>
              <a:cxnLst/>
              <a:rect l="l" t="t" r="r" b="b"/>
              <a:pathLst>
                <a:path w="3507994" h="3507994">
                  <a:moveTo>
                    <a:pt x="0" y="1753997"/>
                  </a:moveTo>
                  <a:cubicBezTo>
                    <a:pt x="0" y="785368"/>
                    <a:pt x="785368" y="0"/>
                    <a:pt x="1753997" y="0"/>
                  </a:cubicBezTo>
                  <a:lnTo>
                    <a:pt x="1753997" y="12700"/>
                  </a:lnTo>
                  <a:lnTo>
                    <a:pt x="1753997" y="0"/>
                  </a:lnTo>
                  <a:cubicBezTo>
                    <a:pt x="2722753" y="0"/>
                    <a:pt x="3507994" y="785368"/>
                    <a:pt x="3507994" y="1753997"/>
                  </a:cubicBezTo>
                  <a:lnTo>
                    <a:pt x="3495294" y="1753997"/>
                  </a:lnTo>
                  <a:lnTo>
                    <a:pt x="3507994" y="1753997"/>
                  </a:lnTo>
                  <a:cubicBezTo>
                    <a:pt x="3507994" y="2722753"/>
                    <a:pt x="2722626" y="3507994"/>
                    <a:pt x="1753997" y="3507994"/>
                  </a:cubicBezTo>
                  <a:lnTo>
                    <a:pt x="1753997" y="3495294"/>
                  </a:lnTo>
                  <a:lnTo>
                    <a:pt x="1753997" y="3507994"/>
                  </a:lnTo>
                  <a:cubicBezTo>
                    <a:pt x="785368" y="3507994"/>
                    <a:pt x="0" y="2722753"/>
                    <a:pt x="0" y="1753997"/>
                  </a:cubicBezTo>
                  <a:lnTo>
                    <a:pt x="12700" y="1753997"/>
                  </a:lnTo>
                  <a:lnTo>
                    <a:pt x="23368" y="1760855"/>
                  </a:lnTo>
                  <a:cubicBezTo>
                    <a:pt x="20320" y="1765554"/>
                    <a:pt x="14478" y="1767840"/>
                    <a:pt x="9144" y="1766189"/>
                  </a:cubicBezTo>
                  <a:cubicBezTo>
                    <a:pt x="3810" y="1764538"/>
                    <a:pt x="0" y="1759585"/>
                    <a:pt x="0" y="1753997"/>
                  </a:cubicBezTo>
                  <a:moveTo>
                    <a:pt x="25400" y="1753997"/>
                  </a:moveTo>
                  <a:lnTo>
                    <a:pt x="12700" y="1753997"/>
                  </a:lnTo>
                  <a:lnTo>
                    <a:pt x="2032" y="1747139"/>
                  </a:lnTo>
                  <a:cubicBezTo>
                    <a:pt x="5080" y="1742440"/>
                    <a:pt x="10922" y="1740154"/>
                    <a:pt x="16256" y="1741805"/>
                  </a:cubicBezTo>
                  <a:cubicBezTo>
                    <a:pt x="21590" y="1743456"/>
                    <a:pt x="25400" y="1748409"/>
                    <a:pt x="25400" y="1753997"/>
                  </a:cubicBezTo>
                  <a:cubicBezTo>
                    <a:pt x="25400" y="2708656"/>
                    <a:pt x="799338" y="3482594"/>
                    <a:pt x="1753997" y="3482594"/>
                  </a:cubicBezTo>
                  <a:cubicBezTo>
                    <a:pt x="2708656" y="3482594"/>
                    <a:pt x="3482594" y="2708656"/>
                    <a:pt x="3482594" y="1753997"/>
                  </a:cubicBezTo>
                  <a:cubicBezTo>
                    <a:pt x="3482594" y="799338"/>
                    <a:pt x="2708783" y="25400"/>
                    <a:pt x="1753997" y="25400"/>
                  </a:cubicBezTo>
                  <a:lnTo>
                    <a:pt x="1753997" y="12700"/>
                  </a:lnTo>
                  <a:lnTo>
                    <a:pt x="1753997" y="25400"/>
                  </a:lnTo>
                  <a:cubicBezTo>
                    <a:pt x="799338" y="25400"/>
                    <a:pt x="25400" y="799338"/>
                    <a:pt x="25400" y="1753997"/>
                  </a:cubicBezTo>
                  <a:close/>
                  <a:moveTo>
                    <a:pt x="271907" y="1766697"/>
                  </a:moveTo>
                  <a:lnTo>
                    <a:pt x="271907" y="1753997"/>
                  </a:lnTo>
                  <a:lnTo>
                    <a:pt x="284607" y="1753997"/>
                  </a:lnTo>
                  <a:cubicBezTo>
                    <a:pt x="284607" y="2565527"/>
                    <a:pt x="942467" y="3223387"/>
                    <a:pt x="1753997" y="3223387"/>
                  </a:cubicBezTo>
                  <a:lnTo>
                    <a:pt x="1753997" y="3236087"/>
                  </a:lnTo>
                  <a:lnTo>
                    <a:pt x="1753997" y="3223387"/>
                  </a:lnTo>
                  <a:cubicBezTo>
                    <a:pt x="2565527" y="3223387"/>
                    <a:pt x="3223387" y="2565527"/>
                    <a:pt x="3223387" y="1753997"/>
                  </a:cubicBezTo>
                  <a:lnTo>
                    <a:pt x="3236087" y="1753997"/>
                  </a:lnTo>
                  <a:lnTo>
                    <a:pt x="3223387" y="1753997"/>
                  </a:lnTo>
                  <a:cubicBezTo>
                    <a:pt x="3223387" y="942467"/>
                    <a:pt x="2565527" y="284607"/>
                    <a:pt x="1753997" y="284607"/>
                  </a:cubicBezTo>
                  <a:lnTo>
                    <a:pt x="1753997" y="271907"/>
                  </a:lnTo>
                  <a:lnTo>
                    <a:pt x="1753997" y="259207"/>
                  </a:lnTo>
                  <a:cubicBezTo>
                    <a:pt x="1760982" y="259207"/>
                    <a:pt x="1766697" y="264922"/>
                    <a:pt x="1766697" y="271907"/>
                  </a:cubicBezTo>
                  <a:cubicBezTo>
                    <a:pt x="1766697" y="278892"/>
                    <a:pt x="1760982" y="284607"/>
                    <a:pt x="1753997" y="284607"/>
                  </a:cubicBezTo>
                  <a:cubicBezTo>
                    <a:pt x="942467" y="284607"/>
                    <a:pt x="284607" y="942467"/>
                    <a:pt x="284607" y="1753997"/>
                  </a:cubicBezTo>
                  <a:cubicBezTo>
                    <a:pt x="284607" y="1760982"/>
                    <a:pt x="278892" y="1766697"/>
                    <a:pt x="271907" y="1766697"/>
                  </a:cubicBezTo>
                  <a:lnTo>
                    <a:pt x="271907" y="1753997"/>
                  </a:lnTo>
                  <a:lnTo>
                    <a:pt x="271907" y="1766697"/>
                  </a:lnTo>
                  <a:moveTo>
                    <a:pt x="271907" y="1741297"/>
                  </a:moveTo>
                  <a:lnTo>
                    <a:pt x="271907" y="1753997"/>
                  </a:lnTo>
                  <a:lnTo>
                    <a:pt x="259207" y="1753997"/>
                  </a:lnTo>
                  <a:cubicBezTo>
                    <a:pt x="259207" y="928497"/>
                    <a:pt x="928497" y="259207"/>
                    <a:pt x="1753997" y="259207"/>
                  </a:cubicBezTo>
                  <a:lnTo>
                    <a:pt x="1753997" y="271907"/>
                  </a:lnTo>
                  <a:lnTo>
                    <a:pt x="1753997" y="284607"/>
                  </a:lnTo>
                  <a:cubicBezTo>
                    <a:pt x="1747012" y="284607"/>
                    <a:pt x="1741297" y="278892"/>
                    <a:pt x="1741297" y="271907"/>
                  </a:cubicBezTo>
                  <a:cubicBezTo>
                    <a:pt x="1741297" y="264922"/>
                    <a:pt x="1747012" y="259207"/>
                    <a:pt x="1753997" y="259207"/>
                  </a:cubicBezTo>
                  <a:cubicBezTo>
                    <a:pt x="2579497" y="259207"/>
                    <a:pt x="3248787" y="928497"/>
                    <a:pt x="3248787" y="1753997"/>
                  </a:cubicBezTo>
                  <a:cubicBezTo>
                    <a:pt x="3248787" y="2579497"/>
                    <a:pt x="2579497" y="3248787"/>
                    <a:pt x="1753997" y="3248787"/>
                  </a:cubicBezTo>
                  <a:cubicBezTo>
                    <a:pt x="928497" y="3248787"/>
                    <a:pt x="259207" y="2579497"/>
                    <a:pt x="259207" y="1753997"/>
                  </a:cubicBezTo>
                  <a:cubicBezTo>
                    <a:pt x="259207" y="1750568"/>
                    <a:pt x="260604" y="1747393"/>
                    <a:pt x="262890" y="1744980"/>
                  </a:cubicBezTo>
                  <a:cubicBezTo>
                    <a:pt x="265176" y="1742567"/>
                    <a:pt x="268478" y="1741297"/>
                    <a:pt x="271907" y="1741297"/>
                  </a:cubicBezTo>
                  <a:close/>
                </a:path>
              </a:pathLst>
            </a:custGeom>
            <a:solidFill>
              <a:srgbClr val="41719C"/>
            </a:solidFill>
          </p:spPr>
        </p:sp>
      </p:grpSp>
      <p:grpSp>
        <p:nvGrpSpPr>
          <p:cNvPr id="21" name="Group 21"/>
          <p:cNvGrpSpPr/>
          <p:nvPr/>
        </p:nvGrpSpPr>
        <p:grpSpPr>
          <a:xfrm>
            <a:off x="3781923" y="6068479"/>
            <a:ext cx="1545048" cy="1545048"/>
            <a:chOff x="0" y="0"/>
            <a:chExt cx="3507285" cy="3507285"/>
          </a:xfrm>
        </p:grpSpPr>
        <p:sp>
          <p:nvSpPr>
            <p:cNvPr id="22" name="Freeform 22"/>
            <p:cNvSpPr/>
            <p:nvPr/>
          </p:nvSpPr>
          <p:spPr>
            <a:xfrm>
              <a:off x="12700" y="12700"/>
              <a:ext cx="3482594" cy="3482594"/>
            </a:xfrm>
            <a:custGeom>
              <a:avLst/>
              <a:gdLst/>
              <a:ahLst/>
              <a:cxnLst/>
              <a:rect l="l" t="t" r="r" b="b"/>
              <a:pathLst>
                <a:path w="3482594" h="3482594">
                  <a:moveTo>
                    <a:pt x="0" y="1741297"/>
                  </a:moveTo>
                  <a:cubicBezTo>
                    <a:pt x="0" y="779653"/>
                    <a:pt x="779653" y="0"/>
                    <a:pt x="1741297" y="0"/>
                  </a:cubicBezTo>
                  <a:cubicBezTo>
                    <a:pt x="2702941" y="0"/>
                    <a:pt x="3482594" y="779653"/>
                    <a:pt x="3482594" y="1741297"/>
                  </a:cubicBezTo>
                  <a:cubicBezTo>
                    <a:pt x="3482594" y="2702941"/>
                    <a:pt x="2703068" y="3482594"/>
                    <a:pt x="1741297" y="3482594"/>
                  </a:cubicBezTo>
                  <a:cubicBezTo>
                    <a:pt x="779526" y="3482594"/>
                    <a:pt x="0" y="2703068"/>
                    <a:pt x="0" y="1741297"/>
                  </a:cubicBezTo>
                  <a:close/>
                  <a:moveTo>
                    <a:pt x="259207" y="1741297"/>
                  </a:moveTo>
                  <a:cubicBezTo>
                    <a:pt x="259207" y="2559812"/>
                    <a:pt x="922782" y="3223387"/>
                    <a:pt x="1741297" y="3223387"/>
                  </a:cubicBezTo>
                  <a:cubicBezTo>
                    <a:pt x="2559812" y="3223387"/>
                    <a:pt x="3223387" y="2559812"/>
                    <a:pt x="3223387" y="1741297"/>
                  </a:cubicBezTo>
                  <a:cubicBezTo>
                    <a:pt x="3223387" y="922782"/>
                    <a:pt x="2559812" y="259207"/>
                    <a:pt x="1741297" y="259207"/>
                  </a:cubicBezTo>
                  <a:cubicBezTo>
                    <a:pt x="922782" y="259207"/>
                    <a:pt x="259207" y="922782"/>
                    <a:pt x="259207" y="1741297"/>
                  </a:cubicBezTo>
                  <a:close/>
                </a:path>
              </a:pathLst>
            </a:custGeom>
            <a:solidFill>
              <a:srgbClr val="5B9BD5"/>
            </a:solidFill>
          </p:spPr>
        </p:sp>
        <p:sp>
          <p:nvSpPr>
            <p:cNvPr id="23" name="Freeform 23"/>
            <p:cNvSpPr/>
            <p:nvPr/>
          </p:nvSpPr>
          <p:spPr>
            <a:xfrm>
              <a:off x="0" y="0"/>
              <a:ext cx="3507994" cy="3507994"/>
            </a:xfrm>
            <a:custGeom>
              <a:avLst/>
              <a:gdLst/>
              <a:ahLst/>
              <a:cxnLst/>
              <a:rect l="l" t="t" r="r" b="b"/>
              <a:pathLst>
                <a:path w="3507994" h="3507994">
                  <a:moveTo>
                    <a:pt x="0" y="1753997"/>
                  </a:moveTo>
                  <a:cubicBezTo>
                    <a:pt x="0" y="785368"/>
                    <a:pt x="785368" y="0"/>
                    <a:pt x="1753997" y="0"/>
                  </a:cubicBezTo>
                  <a:lnTo>
                    <a:pt x="1753997" y="12700"/>
                  </a:lnTo>
                  <a:lnTo>
                    <a:pt x="1753997" y="0"/>
                  </a:lnTo>
                  <a:cubicBezTo>
                    <a:pt x="2722753" y="0"/>
                    <a:pt x="3507994" y="785368"/>
                    <a:pt x="3507994" y="1753997"/>
                  </a:cubicBezTo>
                  <a:lnTo>
                    <a:pt x="3495294" y="1753997"/>
                  </a:lnTo>
                  <a:lnTo>
                    <a:pt x="3507994" y="1753997"/>
                  </a:lnTo>
                  <a:cubicBezTo>
                    <a:pt x="3507994" y="2722753"/>
                    <a:pt x="2722626" y="3507994"/>
                    <a:pt x="1753997" y="3507994"/>
                  </a:cubicBezTo>
                  <a:lnTo>
                    <a:pt x="1753997" y="3495294"/>
                  </a:lnTo>
                  <a:lnTo>
                    <a:pt x="1753997" y="3507994"/>
                  </a:lnTo>
                  <a:cubicBezTo>
                    <a:pt x="785368" y="3507994"/>
                    <a:pt x="0" y="2722753"/>
                    <a:pt x="0" y="1753997"/>
                  </a:cubicBezTo>
                  <a:lnTo>
                    <a:pt x="12700" y="1753997"/>
                  </a:lnTo>
                  <a:lnTo>
                    <a:pt x="23368" y="1760855"/>
                  </a:lnTo>
                  <a:cubicBezTo>
                    <a:pt x="20320" y="1765554"/>
                    <a:pt x="14478" y="1767840"/>
                    <a:pt x="9144" y="1766189"/>
                  </a:cubicBezTo>
                  <a:cubicBezTo>
                    <a:pt x="3810" y="1764538"/>
                    <a:pt x="0" y="1759585"/>
                    <a:pt x="0" y="1753997"/>
                  </a:cubicBezTo>
                  <a:moveTo>
                    <a:pt x="25400" y="1753997"/>
                  </a:moveTo>
                  <a:lnTo>
                    <a:pt x="12700" y="1753997"/>
                  </a:lnTo>
                  <a:lnTo>
                    <a:pt x="2032" y="1747139"/>
                  </a:lnTo>
                  <a:cubicBezTo>
                    <a:pt x="5080" y="1742440"/>
                    <a:pt x="10922" y="1740154"/>
                    <a:pt x="16256" y="1741805"/>
                  </a:cubicBezTo>
                  <a:cubicBezTo>
                    <a:pt x="21590" y="1743456"/>
                    <a:pt x="25400" y="1748409"/>
                    <a:pt x="25400" y="1753997"/>
                  </a:cubicBezTo>
                  <a:cubicBezTo>
                    <a:pt x="25400" y="2708656"/>
                    <a:pt x="799338" y="3482594"/>
                    <a:pt x="1753997" y="3482594"/>
                  </a:cubicBezTo>
                  <a:cubicBezTo>
                    <a:pt x="2708656" y="3482594"/>
                    <a:pt x="3482594" y="2708656"/>
                    <a:pt x="3482594" y="1753997"/>
                  </a:cubicBezTo>
                  <a:cubicBezTo>
                    <a:pt x="3482594" y="799338"/>
                    <a:pt x="2708783" y="25400"/>
                    <a:pt x="1753997" y="25400"/>
                  </a:cubicBezTo>
                  <a:lnTo>
                    <a:pt x="1753997" y="12700"/>
                  </a:lnTo>
                  <a:lnTo>
                    <a:pt x="1753997" y="25400"/>
                  </a:lnTo>
                  <a:cubicBezTo>
                    <a:pt x="799338" y="25400"/>
                    <a:pt x="25400" y="799338"/>
                    <a:pt x="25400" y="1753997"/>
                  </a:cubicBezTo>
                  <a:close/>
                  <a:moveTo>
                    <a:pt x="271907" y="1766697"/>
                  </a:moveTo>
                  <a:lnTo>
                    <a:pt x="271907" y="1753997"/>
                  </a:lnTo>
                  <a:lnTo>
                    <a:pt x="284607" y="1753997"/>
                  </a:lnTo>
                  <a:cubicBezTo>
                    <a:pt x="284607" y="2565527"/>
                    <a:pt x="942467" y="3223387"/>
                    <a:pt x="1753997" y="3223387"/>
                  </a:cubicBezTo>
                  <a:lnTo>
                    <a:pt x="1753997" y="3236087"/>
                  </a:lnTo>
                  <a:lnTo>
                    <a:pt x="1753997" y="3223387"/>
                  </a:lnTo>
                  <a:cubicBezTo>
                    <a:pt x="2565527" y="3223387"/>
                    <a:pt x="3223387" y="2565527"/>
                    <a:pt x="3223387" y="1753997"/>
                  </a:cubicBezTo>
                  <a:lnTo>
                    <a:pt x="3236087" y="1753997"/>
                  </a:lnTo>
                  <a:lnTo>
                    <a:pt x="3223387" y="1753997"/>
                  </a:lnTo>
                  <a:cubicBezTo>
                    <a:pt x="3223387" y="942467"/>
                    <a:pt x="2565527" y="284607"/>
                    <a:pt x="1753997" y="284607"/>
                  </a:cubicBezTo>
                  <a:lnTo>
                    <a:pt x="1753997" y="271907"/>
                  </a:lnTo>
                  <a:lnTo>
                    <a:pt x="1753997" y="259207"/>
                  </a:lnTo>
                  <a:cubicBezTo>
                    <a:pt x="1760982" y="259207"/>
                    <a:pt x="1766697" y="264922"/>
                    <a:pt x="1766697" y="271907"/>
                  </a:cubicBezTo>
                  <a:cubicBezTo>
                    <a:pt x="1766697" y="278892"/>
                    <a:pt x="1760982" y="284607"/>
                    <a:pt x="1753997" y="284607"/>
                  </a:cubicBezTo>
                  <a:cubicBezTo>
                    <a:pt x="942467" y="284607"/>
                    <a:pt x="284607" y="942467"/>
                    <a:pt x="284607" y="1753997"/>
                  </a:cubicBezTo>
                  <a:cubicBezTo>
                    <a:pt x="284607" y="1760982"/>
                    <a:pt x="278892" y="1766697"/>
                    <a:pt x="271907" y="1766697"/>
                  </a:cubicBezTo>
                  <a:lnTo>
                    <a:pt x="271907" y="1753997"/>
                  </a:lnTo>
                  <a:lnTo>
                    <a:pt x="271907" y="1766697"/>
                  </a:lnTo>
                  <a:moveTo>
                    <a:pt x="271907" y="1741297"/>
                  </a:moveTo>
                  <a:lnTo>
                    <a:pt x="271907" y="1753997"/>
                  </a:lnTo>
                  <a:lnTo>
                    <a:pt x="259207" y="1753997"/>
                  </a:lnTo>
                  <a:cubicBezTo>
                    <a:pt x="259207" y="928497"/>
                    <a:pt x="928497" y="259207"/>
                    <a:pt x="1753997" y="259207"/>
                  </a:cubicBezTo>
                  <a:lnTo>
                    <a:pt x="1753997" y="271907"/>
                  </a:lnTo>
                  <a:lnTo>
                    <a:pt x="1753997" y="284607"/>
                  </a:lnTo>
                  <a:cubicBezTo>
                    <a:pt x="1747012" y="284607"/>
                    <a:pt x="1741297" y="278892"/>
                    <a:pt x="1741297" y="271907"/>
                  </a:cubicBezTo>
                  <a:cubicBezTo>
                    <a:pt x="1741297" y="264922"/>
                    <a:pt x="1747012" y="259207"/>
                    <a:pt x="1753997" y="259207"/>
                  </a:cubicBezTo>
                  <a:cubicBezTo>
                    <a:pt x="2579497" y="259207"/>
                    <a:pt x="3248787" y="928497"/>
                    <a:pt x="3248787" y="1753997"/>
                  </a:cubicBezTo>
                  <a:cubicBezTo>
                    <a:pt x="3248787" y="2579497"/>
                    <a:pt x="2579497" y="3248787"/>
                    <a:pt x="1753997" y="3248787"/>
                  </a:cubicBezTo>
                  <a:cubicBezTo>
                    <a:pt x="928497" y="3248787"/>
                    <a:pt x="259207" y="2579497"/>
                    <a:pt x="259207" y="1753997"/>
                  </a:cubicBezTo>
                  <a:cubicBezTo>
                    <a:pt x="259207" y="1750568"/>
                    <a:pt x="260604" y="1747393"/>
                    <a:pt x="262890" y="1744980"/>
                  </a:cubicBezTo>
                  <a:cubicBezTo>
                    <a:pt x="265176" y="1742567"/>
                    <a:pt x="268478" y="1741297"/>
                    <a:pt x="271907" y="1741297"/>
                  </a:cubicBezTo>
                  <a:close/>
                </a:path>
              </a:pathLst>
            </a:custGeom>
            <a:solidFill>
              <a:srgbClr val="41719C"/>
            </a:solidFill>
          </p:spPr>
        </p:sp>
      </p:grpSp>
      <p:sp>
        <p:nvSpPr>
          <p:cNvPr id="24" name="TextBox 24"/>
          <p:cNvSpPr txBox="1"/>
          <p:nvPr/>
        </p:nvSpPr>
        <p:spPr>
          <a:xfrm>
            <a:off x="2985435" y="3461625"/>
            <a:ext cx="1240130" cy="895652"/>
          </a:xfrm>
          <a:prstGeom prst="rect">
            <a:avLst/>
          </a:prstGeom>
        </p:spPr>
        <p:txBody>
          <a:bodyPr lIns="0" tIns="0" rIns="0" bIns="0" rtlCol="0" anchor="t">
            <a:spAutoFit/>
          </a:bodyPr>
          <a:lstStyle/>
          <a:p>
            <a:pPr algn="ctr">
              <a:lnSpc>
                <a:spcPts val="7080"/>
              </a:lnSpc>
            </a:pPr>
            <a:r>
              <a:rPr lang="en-US" sz="59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01</a:t>
            </a:r>
            <a:endParaRPr lang="en-US" sz="59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5" name="TextBox 25"/>
          <p:cNvSpPr txBox="1"/>
          <p:nvPr/>
        </p:nvSpPr>
        <p:spPr>
          <a:xfrm>
            <a:off x="1440387" y="4695674"/>
            <a:ext cx="1240130" cy="895696"/>
          </a:xfrm>
          <a:prstGeom prst="rect">
            <a:avLst/>
          </a:prstGeom>
        </p:spPr>
        <p:txBody>
          <a:bodyPr lIns="0" tIns="0" rIns="0" bIns="0" rtlCol="0" anchor="t">
            <a:spAutoFit/>
          </a:bodyPr>
          <a:lstStyle/>
          <a:p>
            <a:pPr algn="ctr">
              <a:lnSpc>
                <a:spcPts val="7080"/>
              </a:lnSpc>
            </a:pPr>
            <a:r>
              <a:rPr lang="en-US" sz="59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02</a:t>
            </a:r>
            <a:endParaRPr lang="en-US" sz="59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6" name="TextBox 26"/>
          <p:cNvSpPr txBox="1"/>
          <p:nvPr/>
        </p:nvSpPr>
        <p:spPr>
          <a:xfrm>
            <a:off x="2236505" y="6393177"/>
            <a:ext cx="1240130" cy="895696"/>
          </a:xfrm>
          <a:prstGeom prst="rect">
            <a:avLst/>
          </a:prstGeom>
        </p:spPr>
        <p:txBody>
          <a:bodyPr lIns="0" tIns="0" rIns="0" bIns="0" rtlCol="0" anchor="t">
            <a:spAutoFit/>
          </a:bodyPr>
          <a:lstStyle/>
          <a:p>
            <a:pPr algn="ctr">
              <a:lnSpc>
                <a:spcPts val="7080"/>
              </a:lnSpc>
            </a:pPr>
            <a:r>
              <a:rPr lang="en-US" sz="59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03</a:t>
            </a:r>
            <a:endParaRPr lang="en-US" sz="59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7" name="TextBox 27"/>
          <p:cNvSpPr txBox="1"/>
          <p:nvPr/>
        </p:nvSpPr>
        <p:spPr>
          <a:xfrm>
            <a:off x="3934382" y="6393177"/>
            <a:ext cx="1240130" cy="895696"/>
          </a:xfrm>
          <a:prstGeom prst="rect">
            <a:avLst/>
          </a:prstGeom>
        </p:spPr>
        <p:txBody>
          <a:bodyPr lIns="0" tIns="0" rIns="0" bIns="0" rtlCol="0" anchor="t">
            <a:spAutoFit/>
          </a:bodyPr>
          <a:lstStyle/>
          <a:p>
            <a:pPr algn="ctr">
              <a:lnSpc>
                <a:spcPts val="7080"/>
              </a:lnSpc>
            </a:pPr>
            <a:r>
              <a:rPr lang="en-US" sz="59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04</a:t>
            </a:r>
            <a:endParaRPr lang="en-US" sz="59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8" name="TextBox 28"/>
          <p:cNvSpPr txBox="1"/>
          <p:nvPr/>
        </p:nvSpPr>
        <p:spPr>
          <a:xfrm>
            <a:off x="4706906" y="4681975"/>
            <a:ext cx="1240130" cy="895696"/>
          </a:xfrm>
          <a:prstGeom prst="rect">
            <a:avLst/>
          </a:prstGeom>
        </p:spPr>
        <p:txBody>
          <a:bodyPr lIns="0" tIns="0" rIns="0" bIns="0" rtlCol="0" anchor="t">
            <a:spAutoFit/>
          </a:bodyPr>
          <a:lstStyle/>
          <a:p>
            <a:pPr algn="ctr">
              <a:lnSpc>
                <a:spcPts val="7080"/>
              </a:lnSpc>
            </a:pPr>
            <a:r>
              <a:rPr lang="en-US" sz="59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05</a:t>
            </a:r>
            <a:endParaRPr lang="en-US" sz="59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9" name="TextBox 29"/>
          <p:cNvSpPr txBox="1"/>
          <p:nvPr/>
        </p:nvSpPr>
        <p:spPr>
          <a:xfrm>
            <a:off x="2439162" y="2496951"/>
            <a:ext cx="2209038" cy="558679"/>
          </a:xfrm>
          <a:prstGeom prst="rect">
            <a:avLst/>
          </a:prstGeom>
        </p:spPr>
        <p:txBody>
          <a:bodyPr wrap="square" lIns="0" tIns="0" rIns="0" bIns="0" rtlCol="0" anchor="t">
            <a:spAutoFit/>
          </a:bodyPr>
          <a:lstStyle/>
          <a:p>
            <a:pPr marL="0" lvl="0" indent="0" algn="r">
              <a:lnSpc>
                <a:spcPts val="4560"/>
              </a:lnSpc>
              <a:spcBef>
                <a:spcPct val="0"/>
              </a:spcBef>
            </a:pPr>
            <a:r>
              <a:rPr lang="en-US" sz="3800" b="1" spc="316" dirty="0" err="1">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生成质量</a:t>
            </a:r>
            <a:endParaRPr lang="en-US" sz="3800" b="1" spc="316" dirty="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sp>
        <p:nvSpPr>
          <p:cNvPr id="30" name="TextBox 30"/>
          <p:cNvSpPr txBox="1"/>
          <p:nvPr/>
        </p:nvSpPr>
        <p:spPr>
          <a:xfrm>
            <a:off x="1" y="4141343"/>
            <a:ext cx="1293210" cy="1148584"/>
          </a:xfrm>
          <a:prstGeom prst="rect">
            <a:avLst/>
          </a:prstGeom>
        </p:spPr>
        <p:txBody>
          <a:bodyPr wrap="square" lIns="0" tIns="0" rIns="0" bIns="0" rtlCol="0" anchor="t">
            <a:spAutoFit/>
          </a:bodyPr>
          <a:lstStyle/>
          <a:p>
            <a:pPr marL="0" lvl="0" indent="0" algn="r">
              <a:lnSpc>
                <a:spcPts val="4560"/>
              </a:lnSpc>
              <a:spcBef>
                <a:spcPct val="0"/>
              </a:spcBef>
            </a:pPr>
            <a:r>
              <a:rPr lang="en-US" sz="3800" b="1" spc="316" dirty="0" err="1">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检索性能</a:t>
            </a:r>
            <a:endParaRPr lang="en-US" sz="3800" b="1" spc="316" dirty="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sp>
        <p:nvSpPr>
          <p:cNvPr id="31" name="TextBox 31"/>
          <p:cNvSpPr txBox="1"/>
          <p:nvPr/>
        </p:nvSpPr>
        <p:spPr>
          <a:xfrm>
            <a:off x="5979886" y="4857750"/>
            <a:ext cx="2897329" cy="571500"/>
          </a:xfrm>
          <a:prstGeom prst="rect">
            <a:avLst/>
          </a:prstGeom>
        </p:spPr>
        <p:txBody>
          <a:bodyPr wrap="square" lIns="0" tIns="0" rIns="0" bIns="0" rtlCol="0" anchor="t">
            <a:spAutoFit/>
          </a:bodyPr>
          <a:lstStyle/>
          <a:p>
            <a:pPr marL="0" lvl="0" indent="0" algn="r">
              <a:lnSpc>
                <a:spcPts val="4560"/>
              </a:lnSpc>
              <a:spcBef>
                <a:spcPct val="0"/>
              </a:spcBef>
            </a:pPr>
            <a:r>
              <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回答准确率</a:t>
            </a:r>
            <a:endPar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sp>
        <p:nvSpPr>
          <p:cNvPr id="32" name="TextBox 32"/>
          <p:cNvSpPr txBox="1"/>
          <p:nvPr/>
        </p:nvSpPr>
        <p:spPr>
          <a:xfrm>
            <a:off x="201455" y="7641598"/>
            <a:ext cx="2844698" cy="571500"/>
          </a:xfrm>
          <a:prstGeom prst="rect">
            <a:avLst/>
          </a:prstGeom>
        </p:spPr>
        <p:txBody>
          <a:bodyPr lIns="0" tIns="0" rIns="0" bIns="0" rtlCol="0" anchor="t">
            <a:spAutoFit/>
          </a:bodyPr>
          <a:lstStyle/>
          <a:p>
            <a:pPr marL="0" lvl="0" indent="0" algn="r">
              <a:lnSpc>
                <a:spcPts val="4560"/>
              </a:lnSpc>
              <a:spcBef>
                <a:spcPct val="0"/>
              </a:spcBef>
            </a:pPr>
            <a:r>
              <a:rPr lang="en-US" sz="3800" b="1" spc="316" dirty="0" err="1">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标注一致性</a:t>
            </a:r>
            <a:endParaRPr lang="en-US" sz="3800" b="1" spc="316" dirty="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sp>
        <p:nvSpPr>
          <p:cNvPr id="33" name="TextBox 33"/>
          <p:cNvSpPr txBox="1"/>
          <p:nvPr/>
        </p:nvSpPr>
        <p:spPr>
          <a:xfrm>
            <a:off x="4700751" y="7482181"/>
            <a:ext cx="2455894" cy="571500"/>
          </a:xfrm>
          <a:prstGeom prst="rect">
            <a:avLst/>
          </a:prstGeom>
        </p:spPr>
        <p:txBody>
          <a:bodyPr wrap="square" lIns="0" tIns="0" rIns="0" bIns="0" rtlCol="0" anchor="t">
            <a:spAutoFit/>
          </a:bodyPr>
          <a:lstStyle/>
          <a:p>
            <a:pPr marL="0" lvl="0" indent="0" algn="r">
              <a:lnSpc>
                <a:spcPts val="4560"/>
              </a:lnSpc>
              <a:spcBef>
                <a:spcPct val="0"/>
              </a:spcBef>
            </a:pPr>
            <a:r>
              <a:rPr lang="en-US" sz="3800" b="1" spc="316" dirty="0" err="1">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用户体验</a:t>
            </a:r>
            <a:endParaRPr lang="en-US" sz="3800" b="1" spc="316" dirty="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graphicFrame>
        <p:nvGraphicFramePr>
          <p:cNvPr id="34" name="表格 33"/>
          <p:cNvGraphicFramePr>
            <a:graphicFrameLocks noGrp="1"/>
          </p:cNvGraphicFramePr>
          <p:nvPr/>
        </p:nvGraphicFramePr>
        <p:xfrm>
          <a:off x="8991600" y="2095500"/>
          <a:ext cx="8156193" cy="6360142"/>
        </p:xfrm>
        <a:graphic>
          <a:graphicData uri="http://schemas.openxmlformats.org/drawingml/2006/table">
            <a:tbl>
              <a:tblPr/>
              <a:tblGrid>
                <a:gridCol w="2718731"/>
                <a:gridCol w="2718731"/>
                <a:gridCol w="2718731"/>
              </a:tblGrid>
              <a:tr h="322247">
                <a:tc>
                  <a:txBody>
                    <a:bodyPr/>
                    <a:lstStyle/>
                    <a:p>
                      <a:r>
                        <a:rPr lang="zh-CN" altLang="en-US" sz="1000">
                          <a:effectLst/>
                        </a:rPr>
                        <a:t>评测维度</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5CE1E6"/>
                    </a:solidFill>
                  </a:tcPr>
                </a:tc>
                <a:tc>
                  <a:txBody>
                    <a:bodyPr/>
                    <a:lstStyle/>
                    <a:p>
                      <a:r>
                        <a:rPr lang="zh-CN" altLang="en-US" sz="1000">
                          <a:effectLst/>
                        </a:rPr>
                        <a:t>具体指标</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E2A9F1"/>
                    </a:solidFill>
                  </a:tcPr>
                </a:tc>
                <a:tc>
                  <a:txBody>
                    <a:bodyPr/>
                    <a:lstStyle/>
                    <a:p>
                      <a:r>
                        <a:rPr lang="zh-CN" altLang="en-US" sz="1000">
                          <a:effectLst/>
                        </a:rPr>
                        <a:t>说明</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DE59"/>
                    </a:solidFill>
                  </a:tcPr>
                </a:tc>
              </a:tr>
              <a:tr h="710405">
                <a:tc rowSpan="2">
                  <a:txBody>
                    <a:bodyPr/>
                    <a:lstStyle/>
                    <a:p>
                      <a:pPr algn="ctr" rtl="0"/>
                      <a:r>
                        <a:rPr lang="zh-CN" altLang="en-US" sz="1000" b="0" i="0" dirty="0">
                          <a:solidFill>
                            <a:srgbClr val="000000"/>
                          </a:solidFill>
                          <a:effectLst/>
                        </a:rPr>
                        <a:t>生成质量</a:t>
                      </a:r>
                      <a:endParaRPr lang="zh-CN" altLang="en-US" sz="1000" dirty="0">
                        <a:effectLst/>
                      </a:endParaRPr>
                    </a:p>
                  </a:txBody>
                  <a:tcPr marL="50537" marR="50537" marT="25269" marB="25269" anchor="ctr">
                    <a:lnL w="8446" cap="flat" cmpd="sng" algn="ctr">
                      <a:solidFill>
                        <a:srgbClr val="DEE0E3"/>
                      </a:solidFill>
                      <a:prstDash val="solid"/>
                      <a:round/>
                      <a:headEnd type="none" w="med" len="med"/>
                      <a:tailEnd type="none" w="med" len="med"/>
                    </a:lnL>
                    <a:lnR w="6350" cap="flat" cmpd="sng" algn="ctr">
                      <a:solidFill>
                        <a:srgbClr val="D9D9D9"/>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000000"/>
                      </a:solidFill>
                      <a:prstDash val="solid"/>
                      <a:round/>
                      <a:headEnd type="none" w="med" len="med"/>
                      <a:tailEnd type="none" w="med" len="med"/>
                    </a:lnB>
                    <a:solidFill>
                      <a:srgbClr val="FFFFFF"/>
                    </a:solidFill>
                  </a:tcPr>
                </a:tc>
                <a:tc>
                  <a:txBody>
                    <a:bodyPr/>
                    <a:lstStyle/>
                    <a:p>
                      <a:r>
                        <a:rPr lang="zh-CN" altLang="en-US" sz="1000">
                          <a:effectLst/>
                        </a:rPr>
                        <a:t>人工评分（</a:t>
                      </a:r>
                      <a:r>
                        <a:rPr lang="en-US" altLang="zh-CN" sz="1000">
                          <a:effectLst/>
                        </a:rPr>
                        <a:t>1-5</a:t>
                      </a:r>
                      <a:r>
                        <a:rPr lang="zh-CN" altLang="en-US" sz="1000">
                          <a:effectLst/>
                        </a:rPr>
                        <a:t>分）</a:t>
                      </a:r>
                      <a:endParaRPr lang="zh-CN" altLang="en-US" sz="1000">
                        <a:effectLst/>
                      </a:endParaRPr>
                    </a:p>
                  </a:txBody>
                  <a:tcPr marL="50537" marR="50537" marT="25269" marB="25269" anchor="ctr">
                    <a:lnL w="6350" cap="flat" cmpd="sng" algn="ctr">
                      <a:solidFill>
                        <a:srgbClr val="D9D9D9"/>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zh-CN" altLang="en-US" sz="1000">
                          <a:effectLst/>
                        </a:rPr>
                        <a:t>从 准确性、可读性、美观度、创新性等维度进行人工打分</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r>
              <a:tr h="710405">
                <a:tc vMerge="1">
                  <a:tcPr/>
                </a:tc>
                <a:tc>
                  <a:txBody>
                    <a:bodyPr/>
                    <a:lstStyle/>
                    <a:p>
                      <a:r>
                        <a:rPr lang="en-US" sz="1000" dirty="0" err="1">
                          <a:effectLst/>
                        </a:rPr>
                        <a:t>CLIPScore</a:t>
                      </a:r>
                      <a:endParaRPr lang="en-US" sz="1000" dirty="0">
                        <a:effectLst/>
                      </a:endParaRPr>
                    </a:p>
                  </a:txBody>
                  <a:tcPr marL="50537" marR="50537" marT="25269" marB="25269" anchor="ctr">
                    <a:lnL w="6350" cap="flat" cmpd="sng" algn="ctr">
                      <a:solidFill>
                        <a:srgbClr val="D9D9D9"/>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zh-CN" altLang="en-US" sz="1000" dirty="0">
                          <a:effectLst/>
                        </a:rPr>
                        <a:t>使用 </a:t>
                      </a:r>
                      <a:r>
                        <a:rPr lang="en-US" altLang="zh-CN" sz="1000" dirty="0">
                          <a:effectLst/>
                        </a:rPr>
                        <a:t>CLIP </a:t>
                      </a:r>
                      <a:r>
                        <a:rPr lang="zh-CN" altLang="en-US" sz="1000" dirty="0">
                          <a:effectLst/>
                        </a:rPr>
                        <a:t>模型计算生成图像与输入的文本提示词的一致性</a:t>
                      </a:r>
                      <a:endParaRPr lang="zh-CN" altLang="en-US" sz="1000" dirty="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r>
              <a:tr h="710405">
                <a:tc rowSpan="4">
                  <a:txBody>
                    <a:bodyPr/>
                    <a:lstStyle/>
                    <a:p>
                      <a:pPr algn="ctr" rtl="0"/>
                      <a:r>
                        <a:rPr lang="zh-CN" altLang="en-US" sz="1000" b="0" i="0">
                          <a:solidFill>
                            <a:srgbClr val="000000"/>
                          </a:solidFill>
                          <a:effectLst/>
                        </a:rPr>
                        <a:t>检索性能</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6350" cap="flat" cmpd="sng" algn="ctr">
                      <a:solidFill>
                        <a:srgbClr val="D9D9D9"/>
                      </a:solidFill>
                      <a:prstDash val="solid"/>
                      <a:round/>
                      <a:headEnd type="none" w="med" len="med"/>
                      <a:tailEnd type="none" w="med" len="med"/>
                    </a:lnR>
                    <a:lnT w="8446" cap="flat" cmpd="sng" algn="ctr">
                      <a:solidFill>
                        <a:srgbClr val="000000"/>
                      </a:solidFill>
                      <a:prstDash val="solid"/>
                      <a:round/>
                      <a:headEnd type="none" w="med" len="med"/>
                      <a:tailEnd type="none" w="med" len="med"/>
                    </a:lnT>
                    <a:lnB w="8446" cap="flat" cmpd="sng" algn="ctr">
                      <a:solidFill>
                        <a:srgbClr val="000000"/>
                      </a:solidFill>
                      <a:prstDash val="solid"/>
                      <a:round/>
                      <a:headEnd type="none" w="med" len="med"/>
                      <a:tailEnd type="none" w="med" len="med"/>
                    </a:lnB>
                    <a:solidFill>
                      <a:srgbClr val="FFFFFF"/>
                    </a:solidFill>
                  </a:tcPr>
                </a:tc>
                <a:tc>
                  <a:txBody>
                    <a:bodyPr/>
                    <a:lstStyle/>
                    <a:p>
                      <a:r>
                        <a:rPr lang="zh-CN" altLang="en-US" sz="1000" dirty="0">
                          <a:effectLst/>
                        </a:rPr>
                        <a:t>检全率</a:t>
                      </a:r>
                      <a:endParaRPr lang="zh-CN" altLang="en-US" sz="1000" dirty="0">
                        <a:effectLst/>
                      </a:endParaRPr>
                    </a:p>
                  </a:txBody>
                  <a:tcPr marL="50537" marR="50537" marT="25269" marB="25269" anchor="ctr">
                    <a:lnL w="6350" cap="flat" cmpd="sng" algn="ctr">
                      <a:solidFill>
                        <a:srgbClr val="D9D9D9"/>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zh-CN" altLang="en-US" sz="1000" dirty="0">
                          <a:effectLst/>
                        </a:rPr>
                        <a:t>统计 “检索结果中相关资源数量 </a:t>
                      </a:r>
                      <a:r>
                        <a:rPr lang="en-US" altLang="zh-CN" sz="1000" dirty="0">
                          <a:effectLst/>
                        </a:rPr>
                        <a:t>/ </a:t>
                      </a:r>
                      <a:r>
                        <a:rPr lang="zh-CN" altLang="en-US" sz="1000" dirty="0">
                          <a:effectLst/>
                        </a:rPr>
                        <a:t>测试集标注的全部相关资源数量”</a:t>
                      </a:r>
                      <a:endParaRPr lang="zh-CN" altLang="en-US" sz="1000" dirty="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r>
              <a:tr h="710405">
                <a:tc vMerge="1">
                  <a:tcPr/>
                </a:tc>
                <a:tc>
                  <a:txBody>
                    <a:bodyPr/>
                    <a:lstStyle/>
                    <a:p>
                      <a:r>
                        <a:rPr lang="zh-CN" altLang="en-US" sz="1000" dirty="0">
                          <a:effectLst/>
                        </a:rPr>
                        <a:t>检准率</a:t>
                      </a:r>
                      <a:endParaRPr lang="zh-CN" altLang="en-US" sz="1000" dirty="0">
                        <a:effectLst/>
                      </a:endParaRPr>
                    </a:p>
                  </a:txBody>
                  <a:tcPr marL="50537" marR="50537" marT="25269" marB="25269" anchor="ctr">
                    <a:lnL w="6350" cap="flat" cmpd="sng" algn="ctr">
                      <a:solidFill>
                        <a:srgbClr val="D9D9D9"/>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zh-CN" altLang="en-US" sz="1000">
                          <a:effectLst/>
                        </a:rPr>
                        <a:t>统计”检索结果中相关资源数量</a:t>
                      </a:r>
                      <a:r>
                        <a:rPr lang="en-US" altLang="zh-CN" sz="1000">
                          <a:effectLst/>
                        </a:rPr>
                        <a:t>/</a:t>
                      </a:r>
                      <a:r>
                        <a:rPr lang="zh-CN" altLang="en-US" sz="1000">
                          <a:effectLst/>
                        </a:rPr>
                        <a:t>检索结果中的全部资源数量“</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r>
              <a:tr h="497174">
                <a:tc vMerge="1">
                  <a:tcPr/>
                </a:tc>
                <a:tc>
                  <a:txBody>
                    <a:bodyPr/>
                    <a:lstStyle/>
                    <a:p>
                      <a:r>
                        <a:rPr lang="en-US" sz="1000">
                          <a:effectLst/>
                        </a:rPr>
                        <a:t>F1</a:t>
                      </a:r>
                      <a:r>
                        <a:rPr lang="zh-CN" altLang="en-US" sz="1000">
                          <a:effectLst/>
                        </a:rPr>
                        <a:t>值</a:t>
                      </a:r>
                      <a:endParaRPr lang="zh-CN" altLang="en-US" sz="1000">
                        <a:effectLst/>
                      </a:endParaRPr>
                    </a:p>
                  </a:txBody>
                  <a:tcPr marL="50537" marR="50537" marT="25269" marB="25269" anchor="ctr">
                    <a:lnL w="6350" cap="flat" cmpd="sng" algn="ctr">
                      <a:solidFill>
                        <a:srgbClr val="D9D9D9"/>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zh-CN" altLang="en-US" sz="1000">
                          <a:effectLst/>
                        </a:rPr>
                        <a:t>计算检全率和检准率的加权平均</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r>
              <a:tr h="497174">
                <a:tc vMerge="1">
                  <a:tcPr/>
                </a:tc>
                <a:tc>
                  <a:txBody>
                    <a:bodyPr/>
                    <a:lstStyle/>
                    <a:p>
                      <a:r>
                        <a:rPr lang="zh-CN" altLang="en-US" sz="1000">
                          <a:effectLst/>
                        </a:rPr>
                        <a:t>响应时间</a:t>
                      </a:r>
                      <a:endParaRPr lang="zh-CN" altLang="en-US" sz="1000">
                        <a:effectLst/>
                      </a:endParaRPr>
                    </a:p>
                  </a:txBody>
                  <a:tcPr marL="50537" marR="50537" marT="25269" marB="25269" anchor="ctr">
                    <a:lnL w="6350" cap="flat" cmpd="sng" algn="ctr">
                      <a:solidFill>
                        <a:srgbClr val="D9D9D9"/>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zh-CN" altLang="en-US" sz="1000">
                          <a:effectLst/>
                        </a:rPr>
                        <a:t>记录用户发起检索到获得结果的平均时间</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r>
              <a:tr h="497174">
                <a:tc>
                  <a:txBody>
                    <a:bodyPr/>
                    <a:lstStyle/>
                    <a:p>
                      <a:pPr algn="ctr"/>
                      <a:r>
                        <a:rPr lang="zh-CN" altLang="en-US" sz="1000" dirty="0">
                          <a:effectLst/>
                        </a:rPr>
                        <a:t>问答准确率</a:t>
                      </a:r>
                      <a:endParaRPr lang="zh-CN" altLang="en-US" sz="1000" dirty="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000000"/>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zh-CN" altLang="en-US" sz="1000">
                          <a:effectLst/>
                        </a:rPr>
                        <a:t>问答匹配度</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zh-CN" altLang="en-US" sz="1000">
                          <a:effectLst/>
                        </a:rPr>
                        <a:t>计算系统回答与标准答案的 </a:t>
                      </a:r>
                      <a:r>
                        <a:rPr lang="en-US" sz="1000">
                          <a:effectLst/>
                        </a:rPr>
                        <a:t>BERTScore</a:t>
                      </a:r>
                      <a:endParaRPr 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r>
              <a:tr h="497174">
                <a:tc>
                  <a:txBody>
                    <a:bodyPr/>
                    <a:lstStyle/>
                    <a:p>
                      <a:pPr algn="ctr"/>
                      <a:r>
                        <a:rPr lang="zh-CN" altLang="en-US" sz="1000" dirty="0">
                          <a:effectLst/>
                        </a:rPr>
                        <a:t>标注一致性</a:t>
                      </a:r>
                      <a:endParaRPr lang="zh-CN" altLang="en-US" sz="1000" dirty="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en-US" sz="1000">
                          <a:effectLst/>
                        </a:rPr>
                        <a:t>F1 </a:t>
                      </a:r>
                      <a:r>
                        <a:rPr lang="zh-CN" altLang="en-US" sz="1000">
                          <a:effectLst/>
                        </a:rPr>
                        <a:t>值</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en-US" sz="1000">
                          <a:effectLst/>
                        </a:rPr>
                        <a:t>F1=2×(Precision×Recall)/(Precision+Recall)</a:t>
                      </a:r>
                      <a:endParaRPr 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r>
              <a:tr h="710405">
                <a:tc rowSpan="2">
                  <a:txBody>
                    <a:bodyPr/>
                    <a:lstStyle/>
                    <a:p>
                      <a:pPr algn="ctr" rtl="0"/>
                      <a:r>
                        <a:rPr lang="zh-CN" altLang="en-US" sz="1000" b="0" i="0">
                          <a:solidFill>
                            <a:srgbClr val="000000"/>
                          </a:solidFill>
                          <a:effectLst/>
                        </a:rPr>
                        <a:t>用户体验</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6350" cap="flat" cmpd="sng" algn="ctr">
                      <a:solidFill>
                        <a:srgbClr val="D9D9D9"/>
                      </a:solidFill>
                      <a:prstDash val="solid"/>
                      <a:round/>
                      <a:headEnd type="none" w="med" len="med"/>
                      <a:tailEnd type="none" w="med" len="med"/>
                    </a:lnR>
                    <a:lnT w="8446" cap="flat" cmpd="sng" algn="ctr">
                      <a:solidFill>
                        <a:srgbClr val="DEE0E3"/>
                      </a:solidFill>
                      <a:prstDash val="solid"/>
                      <a:round/>
                      <a:headEnd type="none" w="med" len="med"/>
                      <a:tailEnd type="none" w="med" len="med"/>
                    </a:lnT>
                    <a:lnB>
                      <a:noFill/>
                    </a:lnB>
                    <a:solidFill>
                      <a:srgbClr val="FFFFFF"/>
                    </a:solidFill>
                  </a:tcPr>
                </a:tc>
                <a:tc>
                  <a:txBody>
                    <a:bodyPr/>
                    <a:lstStyle/>
                    <a:p>
                      <a:r>
                        <a:rPr lang="zh-CN" altLang="en-US" sz="1000">
                          <a:effectLst/>
                        </a:rPr>
                        <a:t>系统易用性（</a:t>
                      </a:r>
                      <a:r>
                        <a:rPr lang="en-US" sz="1000">
                          <a:effectLst/>
                        </a:rPr>
                        <a:t>SUS </a:t>
                      </a:r>
                      <a:r>
                        <a:rPr lang="zh-CN" altLang="en-US" sz="1000">
                          <a:effectLst/>
                        </a:rPr>
                        <a:t>量表）</a:t>
                      </a:r>
                      <a:endParaRPr lang="zh-CN" altLang="en-US" sz="1000">
                        <a:effectLst/>
                      </a:endParaRPr>
                    </a:p>
                  </a:txBody>
                  <a:tcPr marL="50537" marR="50537" marT="25269" marB="25269" anchor="ctr">
                    <a:lnL w="6350" cap="flat" cmpd="sng" algn="ctr">
                      <a:solidFill>
                        <a:srgbClr val="D9D9D9"/>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zh-CN" altLang="en-US" sz="1000">
                          <a:effectLst/>
                        </a:rPr>
                        <a:t>使用系统可用性量表（</a:t>
                      </a:r>
                      <a:r>
                        <a:rPr lang="en-US" altLang="zh-CN" sz="1000">
                          <a:effectLst/>
                        </a:rPr>
                        <a:t>SUS</a:t>
                      </a:r>
                      <a:r>
                        <a:rPr lang="zh-CN" altLang="en-US" sz="1000">
                          <a:effectLst/>
                        </a:rPr>
                        <a:t>）收集用户主观评价</a:t>
                      </a:r>
                      <a:endParaRPr lang="zh-CN" altLang="en-US" sz="100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r>
              <a:tr h="497174">
                <a:tc vMerge="1">
                  <a:tcPr/>
                </a:tc>
                <a:tc>
                  <a:txBody>
                    <a:bodyPr/>
                    <a:lstStyle/>
                    <a:p>
                      <a:r>
                        <a:rPr lang="zh-CN" altLang="en-US" sz="1000">
                          <a:effectLst/>
                        </a:rPr>
                        <a:t>任务完成率</a:t>
                      </a:r>
                      <a:endParaRPr lang="zh-CN" altLang="en-US" sz="1000">
                        <a:effectLst/>
                      </a:endParaRPr>
                    </a:p>
                  </a:txBody>
                  <a:tcPr marL="50537" marR="50537" marT="25269" marB="25269" anchor="ctr">
                    <a:lnL w="6350" cap="flat" cmpd="sng" algn="ctr">
                      <a:solidFill>
                        <a:srgbClr val="D9D9D9"/>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c>
                  <a:txBody>
                    <a:bodyPr/>
                    <a:lstStyle/>
                    <a:p>
                      <a:r>
                        <a:rPr lang="zh-CN" altLang="en-US" sz="1000" dirty="0">
                          <a:effectLst/>
                        </a:rPr>
                        <a:t>设计典型用户任务，确认任务完成率</a:t>
                      </a:r>
                      <a:endParaRPr lang="zh-CN" altLang="en-US" sz="1000" dirty="0">
                        <a:effectLst/>
                      </a:endParaRPr>
                    </a:p>
                  </a:txBody>
                  <a:tcPr marL="50537" marR="50537" marT="25269" marB="25269" anchor="ctr">
                    <a:lnL w="8446" cap="flat" cmpd="sng" algn="ctr">
                      <a:solidFill>
                        <a:srgbClr val="DEE0E3"/>
                      </a:solidFill>
                      <a:prstDash val="solid"/>
                      <a:round/>
                      <a:headEnd type="none" w="med" len="med"/>
                      <a:tailEnd type="none" w="med" len="med"/>
                    </a:lnL>
                    <a:lnR w="8446" cap="flat" cmpd="sng" algn="ctr">
                      <a:solidFill>
                        <a:srgbClr val="DEE0E3"/>
                      </a:solidFill>
                      <a:prstDash val="solid"/>
                      <a:round/>
                      <a:headEnd type="none" w="med" len="med"/>
                      <a:tailEnd type="none" w="med" len="med"/>
                    </a:lnR>
                    <a:lnT w="8446" cap="flat" cmpd="sng" algn="ctr">
                      <a:solidFill>
                        <a:srgbClr val="DEE0E3"/>
                      </a:solidFill>
                      <a:prstDash val="solid"/>
                      <a:round/>
                      <a:headEnd type="none" w="med" len="med"/>
                      <a:tailEnd type="none" w="med" len="med"/>
                    </a:lnT>
                    <a:lnB w="8446" cap="flat" cmpd="sng" algn="ctr">
                      <a:solidFill>
                        <a:srgbClr val="DEE0E3"/>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1105639" y="519348"/>
            <a:ext cx="4438879" cy="1292813"/>
            <a:chOff x="0" y="0"/>
            <a:chExt cx="5918505" cy="1723750"/>
          </a:xfrm>
        </p:grpSpPr>
        <p:sp>
          <p:nvSpPr>
            <p:cNvPr id="3" name="TextBox 3"/>
            <p:cNvSpPr txBox="1"/>
            <p:nvPr/>
          </p:nvSpPr>
          <p:spPr>
            <a:xfrm>
              <a:off x="0" y="0"/>
              <a:ext cx="5918505" cy="9652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技术栈与部署</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4" name="TextBox 4"/>
            <p:cNvSpPr txBox="1"/>
            <p:nvPr/>
          </p:nvSpPr>
          <p:spPr>
            <a:xfrm>
              <a:off x="0" y="1231625"/>
              <a:ext cx="5918505" cy="49212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Technical stack and deployment</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5" name="TextBox 5"/>
          <p:cNvSpPr txBox="1"/>
          <p:nvPr/>
        </p:nvSpPr>
        <p:spPr>
          <a:xfrm>
            <a:off x="415170" y="2014298"/>
            <a:ext cx="17872830" cy="7494825"/>
          </a:xfrm>
          <a:prstGeom prst="rect">
            <a:avLst/>
          </a:prstGeom>
        </p:spPr>
        <p:txBody>
          <a:bodyPr lIns="0" tIns="0" rIns="0" bIns="0" rtlCol="0" anchor="t">
            <a:spAutoFit/>
          </a:bodyPr>
          <a:lstStyle/>
          <a:p>
            <a:pPr algn="l">
              <a:lnSpc>
                <a:spcPts val="2295"/>
              </a:lnSpc>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一、后端技术</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Java（Servlet</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 + Tomcat）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17500" lvl="1" indent="-158750" algn="l">
              <a:lnSpc>
                <a:spcPts val="2295"/>
              </a:lnSpc>
              <a:spcBef>
                <a:spcPct val="0"/>
              </a:spcBef>
              <a:buFont typeface="Arial" panose="020B0604020202020204"/>
              <a:buChar char="•"/>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实现方案：使用Java</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 </a:t>
            </a: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Servlet构建系统主后端，负责请求转发、会话管理及与前端的接口通信；通过Tomcat部署Web应用</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Python（AIGC模型服务</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17500" lvl="1" indent="-158750" algn="l">
              <a:lnSpc>
                <a:spcPts val="2295"/>
              </a:lnSpc>
              <a:spcBef>
                <a:spcPct val="0"/>
              </a:spcBef>
              <a:buFont typeface="Arial" panose="020B0604020202020204"/>
              <a:buChar char="•"/>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实现方案：独立运行Python微服务，用于加载和调用AIGC模型（文本生成与图像生成</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与Java后端通过HTTP接口交互</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二、前端技术</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HTML、CSS等</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17500" lvl="1" indent="-158750" algn="l">
              <a:lnSpc>
                <a:spcPts val="2295"/>
              </a:lnSpc>
              <a:spcBef>
                <a:spcPct val="0"/>
              </a:spcBef>
              <a:buFont typeface="Arial" panose="020B0604020202020204"/>
              <a:buChar char="•"/>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实现方案：作为模板引擎，用于动态生成HTML页面，实现服务器端渲染</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ECharts</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 + JavaScript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17500" lvl="1" indent="-158750" algn="l">
              <a:lnSpc>
                <a:spcPts val="2295"/>
              </a:lnSpc>
              <a:spcBef>
                <a:spcPct val="0"/>
              </a:spcBef>
              <a:buFont typeface="Arial" panose="020B0604020202020204"/>
              <a:buChar char="•"/>
            </a:pP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实现方案：ECharts用于绘制文化资源趋势图、访问量图及知识图谱关系图；JavaScript负责页面交互逻辑与数据可视化动态更新。</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三、数据库技术</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MySQL</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17500" lvl="1" indent="-158750" algn="l">
              <a:lnSpc>
                <a:spcPts val="2295"/>
              </a:lnSpc>
              <a:spcBef>
                <a:spcPct val="0"/>
              </a:spcBef>
              <a:buFont typeface="Arial" panose="020B0604020202020204"/>
              <a:buChar char="•"/>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实现方案：用于存储结构化数据（如实体、关系、用户、日志等</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通过JDBC接口与后端交互</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向量数据库（FAISS</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17500" lvl="1" indent="-158750" algn="l">
              <a:lnSpc>
                <a:spcPts val="2295"/>
              </a:lnSpc>
              <a:spcBef>
                <a:spcPct val="0"/>
              </a:spcBef>
              <a:buFont typeface="Arial" panose="020B0604020202020204"/>
              <a:buChar char="•"/>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实现方案：存储文本与图像的嵌入向量，实现语义检索与相似度匹配</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四、部署架构：租用服务器</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五、AI模型技术</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接入API</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17500" lvl="1" indent="-158750" algn="l">
              <a:lnSpc>
                <a:spcPts val="2295"/>
              </a:lnSpc>
              <a:spcBef>
                <a:spcPct val="0"/>
              </a:spcBef>
              <a:buFont typeface="Arial" panose="020B0604020202020204"/>
              <a:buChar char="•"/>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实现方案</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可对大语言模型进行微调）用于文本生成与实体识别</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百度</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豆包生图</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17500" lvl="1" indent="-158750" algn="l">
              <a:lnSpc>
                <a:spcPts val="2295"/>
              </a:lnSpc>
              <a:spcBef>
                <a:spcPct val="0"/>
              </a:spcBef>
              <a:buFont typeface="Arial" panose="020B0604020202020204"/>
              <a:buChar char="•"/>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实现方案：用于文化主题图像生成与图像增强，支持AIGC资源创作模块</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六、部署意义</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17500" lvl="1" indent="-158750" algn="l">
              <a:lnSpc>
                <a:spcPts val="2295"/>
              </a:lnSpc>
              <a:spcBef>
                <a:spcPct val="0"/>
              </a:spcBef>
              <a:buFont typeface="Arial" panose="020B0604020202020204"/>
              <a:buChar char="•"/>
            </a:pP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Java + Python </a:t>
            </a: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分层结构：兼顾系统稳定性与AI创新能力</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17500" lvl="1" indent="-158750" algn="l">
              <a:lnSpc>
                <a:spcPts val="2295"/>
              </a:lnSpc>
              <a:spcBef>
                <a:spcPct val="0"/>
              </a:spcBef>
              <a:buFont typeface="Arial" panose="020B0604020202020204"/>
              <a:buChar char="•"/>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前后端协同可视化：实现“文化数据</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知识图谱</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用户体验”的完整闭环</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17500" lvl="1" indent="-158750" algn="l">
              <a:lnSpc>
                <a:spcPts val="2295"/>
              </a:lnSpc>
              <a:spcBef>
                <a:spcPct val="0"/>
              </a:spcBef>
              <a:buFont typeface="Arial" panose="020B0604020202020204"/>
              <a:buChar char="•"/>
            </a:pPr>
            <a:r>
              <a:rPr lang="en-US" sz="147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综合数据库方案：既支持传统结构化查询，又兼容现代向量检索需求，为系统扩展奠定基础</a:t>
            </a:r>
            <a:r>
              <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2295"/>
              </a:lnSpc>
              <a:spcBef>
                <a:spcPct val="0"/>
              </a:spcBef>
            </a:pPr>
            <a:endParaRPr lang="en-US" sz="147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75638" b="-75638"/>
            </a:stretch>
          </a:blipFill>
        </p:spPr>
      </p:sp>
      <p:grpSp>
        <p:nvGrpSpPr>
          <p:cNvPr id="3" name="Group 3"/>
          <p:cNvGrpSpPr/>
          <p:nvPr/>
        </p:nvGrpSpPr>
        <p:grpSpPr>
          <a:xfrm>
            <a:off x="12387212" y="1335881"/>
            <a:ext cx="5922220" cy="8949921"/>
            <a:chOff x="0" y="0"/>
            <a:chExt cx="7896293" cy="11933228"/>
          </a:xfrm>
        </p:grpSpPr>
        <p:sp>
          <p:nvSpPr>
            <p:cNvPr id="4" name="AutoShape 4"/>
            <p:cNvSpPr/>
            <p:nvPr/>
          </p:nvSpPr>
          <p:spPr>
            <a:xfrm>
              <a:off x="0" y="11099800"/>
              <a:ext cx="7896293" cy="0"/>
            </a:xfrm>
            <a:prstGeom prst="line">
              <a:avLst/>
            </a:prstGeom>
            <a:ln w="50800" cap="rnd">
              <a:solidFill>
                <a:srgbClr val="FFFFFF"/>
              </a:solidFill>
              <a:prstDash val="solid"/>
              <a:headEnd type="none" w="sm" len="sm"/>
              <a:tailEnd type="none" w="sm" len="sm"/>
            </a:ln>
          </p:spPr>
        </p:sp>
        <p:sp>
          <p:nvSpPr>
            <p:cNvPr id="5" name="AutoShape 5"/>
            <p:cNvSpPr/>
            <p:nvPr/>
          </p:nvSpPr>
          <p:spPr>
            <a:xfrm rot="5400000">
              <a:off x="964479" y="5941214"/>
              <a:ext cx="11933228" cy="0"/>
            </a:xfrm>
            <a:prstGeom prst="line">
              <a:avLst/>
            </a:prstGeom>
            <a:ln w="50800" cap="rnd">
              <a:solidFill>
                <a:srgbClr val="FFFFFF"/>
              </a:solidFill>
              <a:prstDash val="solid"/>
              <a:headEnd type="none" w="sm" len="sm"/>
              <a:tailEnd type="none" w="sm" len="sm"/>
            </a:ln>
          </p:spPr>
        </p:sp>
      </p:grpSp>
      <p:grpSp>
        <p:nvGrpSpPr>
          <p:cNvPr id="6" name="Group 6"/>
          <p:cNvGrpSpPr/>
          <p:nvPr/>
        </p:nvGrpSpPr>
        <p:grpSpPr>
          <a:xfrm>
            <a:off x="-21431" y="3239"/>
            <a:ext cx="10005029" cy="10308431"/>
            <a:chOff x="0" y="0"/>
            <a:chExt cx="13340039" cy="13744575"/>
          </a:xfrm>
        </p:grpSpPr>
        <p:sp>
          <p:nvSpPr>
            <p:cNvPr id="7" name="AutoShape 7"/>
            <p:cNvSpPr/>
            <p:nvPr/>
          </p:nvSpPr>
          <p:spPr>
            <a:xfrm>
              <a:off x="0" y="1781175"/>
              <a:ext cx="13340039" cy="0"/>
            </a:xfrm>
            <a:prstGeom prst="line">
              <a:avLst/>
            </a:prstGeom>
            <a:ln w="50800" cap="rnd">
              <a:solidFill>
                <a:srgbClr val="FFFFFF"/>
              </a:solidFill>
              <a:prstDash val="solid"/>
              <a:headEnd type="none" w="sm" len="sm"/>
              <a:tailEnd type="none" w="sm" len="sm"/>
            </a:ln>
          </p:spPr>
        </p:sp>
        <p:sp>
          <p:nvSpPr>
            <p:cNvPr id="8" name="AutoShape 8"/>
            <p:cNvSpPr/>
            <p:nvPr/>
          </p:nvSpPr>
          <p:spPr>
            <a:xfrm rot="5400000">
              <a:off x="-5849938" y="6846888"/>
              <a:ext cx="13744575" cy="0"/>
            </a:xfrm>
            <a:prstGeom prst="line">
              <a:avLst/>
            </a:prstGeom>
            <a:ln w="50800" cap="rnd">
              <a:solidFill>
                <a:srgbClr val="FFFFFF"/>
              </a:solidFill>
              <a:prstDash val="solid"/>
              <a:headEnd type="none" w="sm" len="sm"/>
              <a:tailEnd type="none" w="sm" len="sm"/>
            </a:ln>
          </p:spPr>
        </p:sp>
      </p:grpSp>
      <p:grpSp>
        <p:nvGrpSpPr>
          <p:cNvPr id="9" name="Group 9"/>
          <p:cNvGrpSpPr/>
          <p:nvPr/>
        </p:nvGrpSpPr>
        <p:grpSpPr>
          <a:xfrm>
            <a:off x="8049143" y="2376523"/>
            <a:ext cx="2189715" cy="2189715"/>
            <a:chOff x="0" y="0"/>
            <a:chExt cx="2919620" cy="2919620"/>
          </a:xfrm>
        </p:grpSpPr>
        <p:sp>
          <p:nvSpPr>
            <p:cNvPr id="10" name="Freeform 10"/>
            <p:cNvSpPr/>
            <p:nvPr/>
          </p:nvSpPr>
          <p:spPr>
            <a:xfrm>
              <a:off x="0" y="508"/>
              <a:ext cx="2794762" cy="2731389"/>
            </a:xfrm>
            <a:custGeom>
              <a:avLst/>
              <a:gdLst/>
              <a:ahLst/>
              <a:cxnLst/>
              <a:rect l="l" t="t" r="r" b="b"/>
              <a:pathLst>
                <a:path w="2794762" h="2731389">
                  <a:moveTo>
                    <a:pt x="18415" y="1226820"/>
                  </a:moveTo>
                  <a:cubicBezTo>
                    <a:pt x="24638" y="1188212"/>
                    <a:pt x="32258" y="1150112"/>
                    <a:pt x="41402" y="1112647"/>
                  </a:cubicBezTo>
                  <a:lnTo>
                    <a:pt x="96901" y="1126109"/>
                  </a:lnTo>
                  <a:cubicBezTo>
                    <a:pt x="88138" y="1162177"/>
                    <a:pt x="80772" y="1198753"/>
                    <a:pt x="74803" y="1235837"/>
                  </a:cubicBezTo>
                  <a:close/>
                  <a:moveTo>
                    <a:pt x="73533" y="1000760"/>
                  </a:moveTo>
                  <a:cubicBezTo>
                    <a:pt x="85725" y="963803"/>
                    <a:pt x="99441" y="927354"/>
                    <a:pt x="114554" y="891794"/>
                  </a:cubicBezTo>
                  <a:lnTo>
                    <a:pt x="167132" y="913892"/>
                  </a:lnTo>
                  <a:cubicBezTo>
                    <a:pt x="152654" y="948182"/>
                    <a:pt x="139573" y="983107"/>
                    <a:pt x="127762" y="1018667"/>
                  </a:cubicBezTo>
                  <a:close/>
                  <a:moveTo>
                    <a:pt x="218440" y="804164"/>
                  </a:moveTo>
                  <a:cubicBezTo>
                    <a:pt x="236474" y="769620"/>
                    <a:pt x="255778" y="735838"/>
                    <a:pt x="276352" y="703072"/>
                  </a:cubicBezTo>
                  <a:lnTo>
                    <a:pt x="324739" y="733425"/>
                  </a:lnTo>
                  <a:cubicBezTo>
                    <a:pt x="304927" y="765048"/>
                    <a:pt x="286385" y="797433"/>
                    <a:pt x="269113" y="830580"/>
                  </a:cubicBezTo>
                  <a:close/>
                  <a:moveTo>
                    <a:pt x="287782" y="588772"/>
                  </a:moveTo>
                  <a:cubicBezTo>
                    <a:pt x="311023" y="557530"/>
                    <a:pt x="335407" y="527304"/>
                    <a:pt x="360934" y="498094"/>
                  </a:cubicBezTo>
                  <a:lnTo>
                    <a:pt x="403987" y="535686"/>
                  </a:lnTo>
                  <a:cubicBezTo>
                    <a:pt x="379476" y="563753"/>
                    <a:pt x="355981" y="592836"/>
                    <a:pt x="333629" y="622808"/>
                  </a:cubicBezTo>
                  <a:close/>
                  <a:moveTo>
                    <a:pt x="487045" y="447548"/>
                  </a:moveTo>
                  <a:cubicBezTo>
                    <a:pt x="514858" y="420497"/>
                    <a:pt x="543814" y="394462"/>
                    <a:pt x="573659" y="369570"/>
                  </a:cubicBezTo>
                  <a:lnTo>
                    <a:pt x="610108" y="413512"/>
                  </a:lnTo>
                  <a:cubicBezTo>
                    <a:pt x="581406" y="437388"/>
                    <a:pt x="553593" y="462407"/>
                    <a:pt x="526796" y="488442"/>
                  </a:cubicBezTo>
                  <a:close/>
                  <a:moveTo>
                    <a:pt x="620395" y="264922"/>
                  </a:moveTo>
                  <a:cubicBezTo>
                    <a:pt x="652145" y="242570"/>
                    <a:pt x="684784" y="221488"/>
                    <a:pt x="718312" y="201676"/>
                  </a:cubicBezTo>
                  <a:lnTo>
                    <a:pt x="747395" y="250825"/>
                  </a:lnTo>
                  <a:cubicBezTo>
                    <a:pt x="715264" y="269875"/>
                    <a:pt x="683895" y="290068"/>
                    <a:pt x="653415" y="311531"/>
                  </a:cubicBezTo>
                  <a:close/>
                  <a:moveTo>
                    <a:pt x="853821" y="193040"/>
                  </a:moveTo>
                  <a:cubicBezTo>
                    <a:pt x="888619" y="176022"/>
                    <a:pt x="924179" y="160401"/>
                    <a:pt x="960501" y="146177"/>
                  </a:cubicBezTo>
                  <a:lnTo>
                    <a:pt x="981329" y="199390"/>
                  </a:lnTo>
                  <a:cubicBezTo>
                    <a:pt x="946404" y="213106"/>
                    <a:pt x="912241" y="228092"/>
                    <a:pt x="878840" y="244348"/>
                  </a:cubicBezTo>
                  <a:close/>
                  <a:moveTo>
                    <a:pt x="1037717" y="61468"/>
                  </a:moveTo>
                  <a:cubicBezTo>
                    <a:pt x="1074801" y="50292"/>
                    <a:pt x="1112393" y="40513"/>
                    <a:pt x="1150620" y="32258"/>
                  </a:cubicBezTo>
                  <a:lnTo>
                    <a:pt x="1162685" y="88138"/>
                  </a:lnTo>
                  <a:cubicBezTo>
                    <a:pt x="1125982" y="96012"/>
                    <a:pt x="1089787" y="105410"/>
                    <a:pt x="1054227" y="116078"/>
                  </a:cubicBezTo>
                  <a:close/>
                  <a:moveTo>
                    <a:pt x="1265174" y="12319"/>
                  </a:moveTo>
                  <a:cubicBezTo>
                    <a:pt x="1303401" y="7239"/>
                    <a:pt x="1342009" y="3683"/>
                    <a:pt x="1381125" y="1524"/>
                  </a:cubicBezTo>
                  <a:lnTo>
                    <a:pt x="1384173" y="58547"/>
                  </a:lnTo>
                  <a:cubicBezTo>
                    <a:pt x="1346581" y="60579"/>
                    <a:pt x="1309497" y="64008"/>
                    <a:pt x="1272794" y="68961"/>
                  </a:cubicBezTo>
                  <a:close/>
                  <a:moveTo>
                    <a:pt x="1498346" y="0"/>
                  </a:moveTo>
                  <a:cubicBezTo>
                    <a:pt x="1537462" y="1016"/>
                    <a:pt x="1576070" y="3556"/>
                    <a:pt x="1614424" y="7620"/>
                  </a:cubicBezTo>
                  <a:lnTo>
                    <a:pt x="1608455" y="64516"/>
                  </a:lnTo>
                  <a:cubicBezTo>
                    <a:pt x="1571752" y="60706"/>
                    <a:pt x="1534541" y="58166"/>
                    <a:pt x="1496949" y="57277"/>
                  </a:cubicBezTo>
                  <a:close/>
                  <a:moveTo>
                    <a:pt x="1728470" y="81661"/>
                  </a:moveTo>
                  <a:cubicBezTo>
                    <a:pt x="1766951" y="88900"/>
                    <a:pt x="1804797" y="97536"/>
                    <a:pt x="1842135" y="107696"/>
                  </a:cubicBezTo>
                  <a:lnTo>
                    <a:pt x="1827149" y="162814"/>
                  </a:lnTo>
                  <a:cubicBezTo>
                    <a:pt x="1791335" y="153035"/>
                    <a:pt x="1754886" y="144780"/>
                    <a:pt x="1717929" y="137795"/>
                  </a:cubicBezTo>
                  <a:close/>
                  <a:moveTo>
                    <a:pt x="1942719" y="198882"/>
                  </a:moveTo>
                  <a:cubicBezTo>
                    <a:pt x="1979422" y="212090"/>
                    <a:pt x="2015363" y="226695"/>
                    <a:pt x="2050669" y="242697"/>
                  </a:cubicBezTo>
                  <a:lnTo>
                    <a:pt x="2027047" y="294767"/>
                  </a:lnTo>
                  <a:cubicBezTo>
                    <a:pt x="1993138" y="279400"/>
                    <a:pt x="1958594" y="265303"/>
                    <a:pt x="1923415" y="252603"/>
                  </a:cubicBezTo>
                  <a:close/>
                  <a:moveTo>
                    <a:pt x="2135378" y="348869"/>
                  </a:moveTo>
                  <a:cubicBezTo>
                    <a:pt x="2169414" y="367792"/>
                    <a:pt x="2202688" y="387985"/>
                    <a:pt x="2234946" y="409448"/>
                  </a:cubicBezTo>
                  <a:lnTo>
                    <a:pt x="2203323" y="457073"/>
                  </a:lnTo>
                  <a:cubicBezTo>
                    <a:pt x="2172208" y="436499"/>
                    <a:pt x="2140331" y="417068"/>
                    <a:pt x="2107692" y="398907"/>
                  </a:cubicBezTo>
                  <a:close/>
                  <a:moveTo>
                    <a:pt x="2301748" y="527685"/>
                  </a:moveTo>
                  <a:cubicBezTo>
                    <a:pt x="2332355" y="551688"/>
                    <a:pt x="2361946" y="576961"/>
                    <a:pt x="2390521" y="603250"/>
                  </a:cubicBezTo>
                  <a:lnTo>
                    <a:pt x="2351786" y="645287"/>
                  </a:lnTo>
                  <a:cubicBezTo>
                    <a:pt x="2324354" y="620014"/>
                    <a:pt x="2295906" y="595757"/>
                    <a:pt x="2266569" y="572643"/>
                  </a:cubicBezTo>
                  <a:close/>
                  <a:moveTo>
                    <a:pt x="2437765" y="730504"/>
                  </a:moveTo>
                  <a:cubicBezTo>
                    <a:pt x="2464181" y="758952"/>
                    <a:pt x="2489327" y="788543"/>
                    <a:pt x="2513457" y="819150"/>
                  </a:cubicBezTo>
                  <a:lnTo>
                    <a:pt x="2468499" y="854456"/>
                  </a:lnTo>
                  <a:cubicBezTo>
                    <a:pt x="2445385" y="825119"/>
                    <a:pt x="2421128" y="796671"/>
                    <a:pt x="2395728" y="769239"/>
                  </a:cubicBezTo>
                  <a:close/>
                  <a:moveTo>
                    <a:pt x="2675890" y="651383"/>
                  </a:moveTo>
                  <a:cubicBezTo>
                    <a:pt x="2697353" y="683641"/>
                    <a:pt x="2717673" y="716915"/>
                    <a:pt x="2736596" y="750951"/>
                  </a:cubicBezTo>
                  <a:lnTo>
                    <a:pt x="2686685" y="778764"/>
                  </a:lnTo>
                  <a:cubicBezTo>
                    <a:pt x="2668524" y="746125"/>
                    <a:pt x="2649093" y="714121"/>
                    <a:pt x="2628392" y="683133"/>
                  </a:cubicBezTo>
                  <a:close/>
                  <a:moveTo>
                    <a:pt x="2741549" y="886587"/>
                  </a:moveTo>
                  <a:cubicBezTo>
                    <a:pt x="2757551" y="921766"/>
                    <a:pt x="2772283" y="957834"/>
                    <a:pt x="2785491" y="994410"/>
                  </a:cubicBezTo>
                  <a:lnTo>
                    <a:pt x="2731770" y="1013841"/>
                  </a:lnTo>
                  <a:cubicBezTo>
                    <a:pt x="2719070" y="978662"/>
                    <a:pt x="2704973" y="944118"/>
                    <a:pt x="2689479" y="910209"/>
                  </a:cubicBezTo>
                  <a:close/>
                  <a:moveTo>
                    <a:pt x="2768600" y="1129157"/>
                  </a:moveTo>
                  <a:cubicBezTo>
                    <a:pt x="2778760" y="1166495"/>
                    <a:pt x="2787523" y="1204341"/>
                    <a:pt x="2794762" y="1242822"/>
                  </a:cubicBezTo>
                  <a:lnTo>
                    <a:pt x="2738628" y="1253363"/>
                  </a:lnTo>
                  <a:cubicBezTo>
                    <a:pt x="2731643" y="1216406"/>
                    <a:pt x="2723261" y="1180084"/>
                    <a:pt x="2713482" y="1144143"/>
                  </a:cubicBezTo>
                  <a:close/>
                  <a:moveTo>
                    <a:pt x="2756662" y="1373251"/>
                  </a:moveTo>
                  <a:cubicBezTo>
                    <a:pt x="2760726" y="1411478"/>
                    <a:pt x="2763393" y="1450213"/>
                    <a:pt x="2764409" y="1489329"/>
                  </a:cubicBezTo>
                  <a:lnTo>
                    <a:pt x="2707259" y="1490853"/>
                  </a:lnTo>
                  <a:cubicBezTo>
                    <a:pt x="2706243" y="1453261"/>
                    <a:pt x="2703703" y="1416050"/>
                    <a:pt x="2699766" y="1379347"/>
                  </a:cubicBezTo>
                  <a:close/>
                  <a:moveTo>
                    <a:pt x="2706116" y="1612519"/>
                  </a:moveTo>
                  <a:cubicBezTo>
                    <a:pt x="2704084" y="1651635"/>
                    <a:pt x="2700528" y="1690243"/>
                    <a:pt x="2695448" y="1728470"/>
                  </a:cubicBezTo>
                  <a:lnTo>
                    <a:pt x="2638806" y="1720977"/>
                  </a:lnTo>
                  <a:cubicBezTo>
                    <a:pt x="2643632" y="1684274"/>
                    <a:pt x="2647061" y="1647063"/>
                    <a:pt x="2648966" y="1609598"/>
                  </a:cubicBezTo>
                  <a:close/>
                  <a:moveTo>
                    <a:pt x="2618486" y="1840230"/>
                  </a:moveTo>
                  <a:cubicBezTo>
                    <a:pt x="2610358" y="1878457"/>
                    <a:pt x="2600579" y="1916049"/>
                    <a:pt x="2589530" y="1953133"/>
                  </a:cubicBezTo>
                  <a:lnTo>
                    <a:pt x="2534793" y="1936750"/>
                  </a:lnTo>
                  <a:cubicBezTo>
                    <a:pt x="2545461" y="1901190"/>
                    <a:pt x="2554732" y="1864995"/>
                    <a:pt x="2562606" y="1828292"/>
                  </a:cubicBezTo>
                  <a:close/>
                  <a:moveTo>
                    <a:pt x="2495550" y="2051431"/>
                  </a:moveTo>
                  <a:cubicBezTo>
                    <a:pt x="2481326" y="2087753"/>
                    <a:pt x="2465832" y="2123313"/>
                    <a:pt x="2448814" y="2158238"/>
                  </a:cubicBezTo>
                  <a:lnTo>
                    <a:pt x="2397379" y="2133219"/>
                  </a:lnTo>
                  <a:cubicBezTo>
                    <a:pt x="2413635" y="2099691"/>
                    <a:pt x="2428621" y="2065528"/>
                    <a:pt x="2442210" y="2030603"/>
                  </a:cubicBezTo>
                  <a:close/>
                  <a:moveTo>
                    <a:pt x="2340356" y="2240026"/>
                  </a:moveTo>
                  <a:cubicBezTo>
                    <a:pt x="2320544" y="2273554"/>
                    <a:pt x="2299589" y="2306193"/>
                    <a:pt x="2277237" y="2337943"/>
                  </a:cubicBezTo>
                  <a:lnTo>
                    <a:pt x="2230501" y="2305050"/>
                  </a:lnTo>
                  <a:cubicBezTo>
                    <a:pt x="2251964" y="2274570"/>
                    <a:pt x="2272157" y="2243201"/>
                    <a:pt x="2291080" y="2210943"/>
                  </a:cubicBezTo>
                  <a:close/>
                  <a:moveTo>
                    <a:pt x="2157222" y="2401443"/>
                  </a:moveTo>
                  <a:cubicBezTo>
                    <a:pt x="2132457" y="2431415"/>
                    <a:pt x="2106422" y="2460371"/>
                    <a:pt x="2079371" y="2488184"/>
                  </a:cubicBezTo>
                  <a:lnTo>
                    <a:pt x="2038350" y="2448306"/>
                  </a:lnTo>
                  <a:cubicBezTo>
                    <a:pt x="2064385" y="2421509"/>
                    <a:pt x="2089277" y="2393696"/>
                    <a:pt x="2113153" y="2364994"/>
                  </a:cubicBezTo>
                  <a:close/>
                  <a:moveTo>
                    <a:pt x="1950847" y="2531999"/>
                  </a:moveTo>
                  <a:cubicBezTo>
                    <a:pt x="1921637" y="2557653"/>
                    <a:pt x="1891411" y="2582037"/>
                    <a:pt x="1860296" y="2605278"/>
                  </a:cubicBezTo>
                  <a:lnTo>
                    <a:pt x="1826133" y="2559431"/>
                  </a:lnTo>
                  <a:cubicBezTo>
                    <a:pt x="1856105" y="2537079"/>
                    <a:pt x="1885061" y="2513584"/>
                    <a:pt x="1913128" y="2488946"/>
                  </a:cubicBezTo>
                  <a:close/>
                  <a:moveTo>
                    <a:pt x="1726438" y="2628138"/>
                  </a:moveTo>
                  <a:cubicBezTo>
                    <a:pt x="1693545" y="2648839"/>
                    <a:pt x="1659890" y="2668143"/>
                    <a:pt x="1625346" y="2686177"/>
                  </a:cubicBezTo>
                  <a:lnTo>
                    <a:pt x="1598930" y="2635504"/>
                  </a:lnTo>
                  <a:cubicBezTo>
                    <a:pt x="1632077" y="2618232"/>
                    <a:pt x="1664462" y="2599563"/>
                    <a:pt x="1696085" y="2579751"/>
                  </a:cubicBezTo>
                  <a:close/>
                  <a:moveTo>
                    <a:pt x="1489583" y="2687574"/>
                  </a:moveTo>
                  <a:cubicBezTo>
                    <a:pt x="1454023" y="2702687"/>
                    <a:pt x="1417574" y="2716403"/>
                    <a:pt x="1380617" y="2728722"/>
                  </a:cubicBezTo>
                  <a:lnTo>
                    <a:pt x="1362583" y="2674493"/>
                  </a:lnTo>
                  <a:cubicBezTo>
                    <a:pt x="1398143" y="2662682"/>
                    <a:pt x="1433068" y="2649474"/>
                    <a:pt x="1467231" y="2634996"/>
                  </a:cubicBezTo>
                  <a:close/>
                  <a:moveTo>
                    <a:pt x="1246378" y="2708275"/>
                  </a:moveTo>
                  <a:cubicBezTo>
                    <a:pt x="1208913" y="2717419"/>
                    <a:pt x="1170813" y="2725166"/>
                    <a:pt x="1132205" y="2731389"/>
                  </a:cubicBezTo>
                  <a:lnTo>
                    <a:pt x="1123061" y="2675001"/>
                  </a:lnTo>
                  <a:cubicBezTo>
                    <a:pt x="1160145" y="2669032"/>
                    <a:pt x="1196721" y="2661539"/>
                    <a:pt x="1232789" y="2652776"/>
                  </a:cubicBezTo>
                  <a:close/>
                  <a:moveTo>
                    <a:pt x="1002919" y="2689860"/>
                  </a:moveTo>
                  <a:cubicBezTo>
                    <a:pt x="964438" y="2692908"/>
                    <a:pt x="925576" y="2694559"/>
                    <a:pt x="886206" y="2694559"/>
                  </a:cubicBezTo>
                  <a:lnTo>
                    <a:pt x="886079" y="2637409"/>
                  </a:lnTo>
                  <a:cubicBezTo>
                    <a:pt x="923798" y="2637409"/>
                    <a:pt x="961263" y="2635885"/>
                    <a:pt x="998220" y="2632837"/>
                  </a:cubicBezTo>
                  <a:close/>
                  <a:moveTo>
                    <a:pt x="764794" y="2633091"/>
                  </a:moveTo>
                  <a:cubicBezTo>
                    <a:pt x="725805" y="2630043"/>
                    <a:pt x="687197" y="2625471"/>
                    <a:pt x="648970" y="2619375"/>
                  </a:cubicBezTo>
                  <a:lnTo>
                    <a:pt x="657987" y="2562987"/>
                  </a:lnTo>
                  <a:cubicBezTo>
                    <a:pt x="694563" y="2568829"/>
                    <a:pt x="731774" y="2573147"/>
                    <a:pt x="769239" y="2576068"/>
                  </a:cubicBezTo>
                  <a:close/>
                  <a:moveTo>
                    <a:pt x="539242" y="2539492"/>
                  </a:moveTo>
                  <a:cubicBezTo>
                    <a:pt x="501269" y="2530348"/>
                    <a:pt x="463931" y="2519680"/>
                    <a:pt x="427228" y="2507615"/>
                  </a:cubicBezTo>
                  <a:lnTo>
                    <a:pt x="445135" y="2453386"/>
                  </a:lnTo>
                  <a:cubicBezTo>
                    <a:pt x="480441" y="2464943"/>
                    <a:pt x="516255" y="2475230"/>
                    <a:pt x="552704" y="2484120"/>
                  </a:cubicBezTo>
                  <a:close/>
                  <a:moveTo>
                    <a:pt x="331597" y="2411349"/>
                  </a:moveTo>
                  <a:cubicBezTo>
                    <a:pt x="295656" y="2396236"/>
                    <a:pt x="260477" y="2379726"/>
                    <a:pt x="226060" y="2361819"/>
                  </a:cubicBezTo>
                  <a:lnTo>
                    <a:pt x="252349" y="2311146"/>
                  </a:lnTo>
                  <a:cubicBezTo>
                    <a:pt x="285369" y="2328291"/>
                    <a:pt x="319278" y="2344166"/>
                    <a:pt x="353822" y="2358771"/>
                  </a:cubicBezTo>
                  <a:close/>
                  <a:moveTo>
                    <a:pt x="687070" y="2697988"/>
                  </a:moveTo>
                  <a:cubicBezTo>
                    <a:pt x="654050" y="2677414"/>
                    <a:pt x="621919" y="2655443"/>
                    <a:pt x="590804" y="2632329"/>
                  </a:cubicBezTo>
                  <a:lnTo>
                    <a:pt x="624840" y="2586482"/>
                  </a:lnTo>
                  <a:cubicBezTo>
                    <a:pt x="654812" y="2608707"/>
                    <a:pt x="685673" y="2629789"/>
                    <a:pt x="717296" y="2649601"/>
                  </a:cubicBezTo>
                  <a:close/>
                  <a:moveTo>
                    <a:pt x="500126" y="2559304"/>
                  </a:moveTo>
                  <a:cubicBezTo>
                    <a:pt x="470916" y="2533777"/>
                    <a:pt x="442595" y="2506980"/>
                    <a:pt x="415417" y="2479294"/>
                  </a:cubicBezTo>
                  <a:lnTo>
                    <a:pt x="456311" y="2439416"/>
                  </a:lnTo>
                  <a:cubicBezTo>
                    <a:pt x="482346" y="2466086"/>
                    <a:pt x="509524" y="2491740"/>
                    <a:pt x="537718" y="2516378"/>
                  </a:cubicBezTo>
                  <a:close/>
                  <a:moveTo>
                    <a:pt x="337312" y="2392680"/>
                  </a:moveTo>
                  <a:cubicBezTo>
                    <a:pt x="312420" y="2362835"/>
                    <a:pt x="288798" y="2331974"/>
                    <a:pt x="266446" y="2300224"/>
                  </a:cubicBezTo>
                  <a:lnTo>
                    <a:pt x="313182" y="2267204"/>
                  </a:lnTo>
                  <a:cubicBezTo>
                    <a:pt x="334772" y="2297684"/>
                    <a:pt x="357505" y="2327402"/>
                    <a:pt x="381381" y="2355977"/>
                  </a:cubicBezTo>
                  <a:close/>
                  <a:moveTo>
                    <a:pt x="203073" y="2202434"/>
                  </a:moveTo>
                  <a:cubicBezTo>
                    <a:pt x="183261" y="2169033"/>
                    <a:pt x="164846" y="2134870"/>
                    <a:pt x="147701" y="2099945"/>
                  </a:cubicBezTo>
                  <a:lnTo>
                    <a:pt x="199009" y="2074799"/>
                  </a:lnTo>
                  <a:cubicBezTo>
                    <a:pt x="215392" y="2108454"/>
                    <a:pt x="233172" y="2141220"/>
                    <a:pt x="252222" y="2173351"/>
                  </a:cubicBezTo>
                  <a:close/>
                  <a:moveTo>
                    <a:pt x="100711" y="1993265"/>
                  </a:moveTo>
                  <a:cubicBezTo>
                    <a:pt x="86487" y="1957197"/>
                    <a:pt x="73787" y="1920494"/>
                    <a:pt x="62484" y="1883029"/>
                  </a:cubicBezTo>
                  <a:lnTo>
                    <a:pt x="117221" y="1866519"/>
                  </a:lnTo>
                  <a:cubicBezTo>
                    <a:pt x="128143" y="1902460"/>
                    <a:pt x="140335" y="1937766"/>
                    <a:pt x="154051" y="1972310"/>
                  </a:cubicBezTo>
                  <a:close/>
                  <a:moveTo>
                    <a:pt x="33147" y="1770380"/>
                  </a:moveTo>
                  <a:cubicBezTo>
                    <a:pt x="25019" y="1732661"/>
                    <a:pt x="18288" y="1694434"/>
                    <a:pt x="13081" y="1655699"/>
                  </a:cubicBezTo>
                  <a:lnTo>
                    <a:pt x="69723" y="1648079"/>
                  </a:lnTo>
                  <a:cubicBezTo>
                    <a:pt x="74676" y="1685290"/>
                    <a:pt x="81153" y="1721993"/>
                    <a:pt x="89027" y="1758188"/>
                  </a:cubicBezTo>
                  <a:close/>
                  <a:moveTo>
                    <a:pt x="2159" y="1539748"/>
                  </a:moveTo>
                  <a:cubicBezTo>
                    <a:pt x="762" y="1513078"/>
                    <a:pt x="0" y="1486281"/>
                    <a:pt x="0" y="1459230"/>
                  </a:cubicBezTo>
                  <a:lnTo>
                    <a:pt x="28575" y="1459230"/>
                  </a:lnTo>
                  <a:lnTo>
                    <a:pt x="57150" y="1459230"/>
                  </a:lnTo>
                  <a:lnTo>
                    <a:pt x="28575" y="1459230"/>
                  </a:lnTo>
                  <a:lnTo>
                    <a:pt x="0" y="1459230"/>
                  </a:lnTo>
                  <a:cubicBezTo>
                    <a:pt x="0" y="1419987"/>
                    <a:pt x="1524" y="1380998"/>
                    <a:pt x="4572" y="1342517"/>
                  </a:cubicBezTo>
                  <a:lnTo>
                    <a:pt x="61595" y="1346962"/>
                  </a:lnTo>
                  <a:cubicBezTo>
                    <a:pt x="58674" y="1383919"/>
                    <a:pt x="57150" y="1421384"/>
                    <a:pt x="57150" y="1459103"/>
                  </a:cubicBezTo>
                  <a:cubicBezTo>
                    <a:pt x="57150" y="1474851"/>
                    <a:pt x="44323" y="1487678"/>
                    <a:pt x="28575" y="1487678"/>
                  </a:cubicBezTo>
                  <a:cubicBezTo>
                    <a:pt x="12827" y="1487678"/>
                    <a:pt x="0" y="1475105"/>
                    <a:pt x="0" y="1459357"/>
                  </a:cubicBezTo>
                  <a:cubicBezTo>
                    <a:pt x="0" y="1443609"/>
                    <a:pt x="12827" y="1430782"/>
                    <a:pt x="28575" y="1430782"/>
                  </a:cubicBezTo>
                  <a:cubicBezTo>
                    <a:pt x="44323" y="1430782"/>
                    <a:pt x="57150" y="1443609"/>
                    <a:pt x="57150" y="1459357"/>
                  </a:cubicBezTo>
                  <a:cubicBezTo>
                    <a:pt x="57150" y="1485265"/>
                    <a:pt x="57912" y="1511173"/>
                    <a:pt x="59309" y="1536700"/>
                  </a:cubicBezTo>
                  <a:close/>
                </a:path>
              </a:pathLst>
            </a:custGeom>
            <a:solidFill>
              <a:srgbClr val="FFFFFF"/>
            </a:solidFill>
          </p:spPr>
        </p:sp>
      </p:grpSp>
      <p:sp>
        <p:nvSpPr>
          <p:cNvPr id="11" name="TextBox 11"/>
          <p:cNvSpPr txBox="1"/>
          <p:nvPr/>
        </p:nvSpPr>
        <p:spPr>
          <a:xfrm>
            <a:off x="8414751" y="2815077"/>
            <a:ext cx="1458500" cy="1381089"/>
          </a:xfrm>
          <a:prstGeom prst="rect">
            <a:avLst/>
          </a:prstGeom>
        </p:spPr>
        <p:txBody>
          <a:bodyPr lIns="0" tIns="0" rIns="0" bIns="0" rtlCol="0" anchor="t">
            <a:spAutoFit/>
          </a:bodyPr>
          <a:lstStyle/>
          <a:p>
            <a:pPr algn="ctr">
              <a:lnSpc>
                <a:spcPts val="10800"/>
              </a:lnSpc>
            </a:pPr>
            <a:r>
              <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04</a:t>
            </a:r>
            <a:endPar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2" name="TextBox 12"/>
          <p:cNvSpPr txBox="1"/>
          <p:nvPr/>
        </p:nvSpPr>
        <p:spPr>
          <a:xfrm>
            <a:off x="6758457" y="5147929"/>
            <a:ext cx="4771086" cy="1238250"/>
          </a:xfrm>
          <a:prstGeom prst="rect">
            <a:avLst/>
          </a:prstGeom>
        </p:spPr>
        <p:txBody>
          <a:bodyPr lIns="0" tIns="0" rIns="0" bIns="0" rtlCol="0" anchor="t">
            <a:spAutoFit/>
          </a:bodyPr>
          <a:lstStyle/>
          <a:p>
            <a:pPr algn="ctr">
              <a:lnSpc>
                <a:spcPts val="9720"/>
              </a:lnSpc>
            </a:pPr>
            <a:r>
              <a:rPr lang="en-US" sz="81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项目规划</a:t>
            </a:r>
            <a:endParaRPr lang="en-US" sz="81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3" name="TextBox 13"/>
          <p:cNvSpPr txBox="1"/>
          <p:nvPr/>
        </p:nvSpPr>
        <p:spPr>
          <a:xfrm>
            <a:off x="6758457" y="6681142"/>
            <a:ext cx="4771086" cy="428625"/>
          </a:xfrm>
          <a:prstGeom prst="rect">
            <a:avLst/>
          </a:prstGeom>
        </p:spPr>
        <p:txBody>
          <a:bodyPr lIns="0" tIns="0" rIns="0" bIns="0" rtlCol="0" anchor="t">
            <a:spAutoFit/>
          </a:bodyPr>
          <a:lstStyle/>
          <a:p>
            <a:pPr algn="ctr">
              <a:lnSpc>
                <a:spcPts val="3240"/>
              </a:lnSpc>
            </a:pPr>
            <a:r>
              <a:rPr lang="en-US" sz="2700">
                <a:solidFill>
                  <a:srgbClr val="FFFFFF"/>
                </a:solidFill>
                <a:latin typeface="Arimo" panose="020B0604020202020204"/>
                <a:ea typeface="Arimo" panose="020B0604020202020204"/>
                <a:cs typeface="Arimo" panose="020B0604020202020204"/>
                <a:sym typeface="Arimo" panose="020B0604020202020204"/>
              </a:rPr>
              <a:t>PROJECT PLAN</a:t>
            </a:r>
            <a:endParaRPr lang="en-US" sz="2700">
              <a:solidFill>
                <a:srgbClr val="FFFFFF"/>
              </a:solidFill>
              <a:latin typeface="Arimo" panose="020B0604020202020204"/>
              <a:ea typeface="Arimo" panose="020B0604020202020204"/>
              <a:cs typeface="Arimo" panose="020B0604020202020204"/>
              <a:sym typeface="Arimo" panose="020B0604020202020204"/>
            </a:endParaRPr>
          </a:p>
        </p:txBody>
      </p:sp>
      <p:sp>
        <p:nvSpPr>
          <p:cNvPr id="14" name="TextBox 14"/>
          <p:cNvSpPr txBox="1"/>
          <p:nvPr/>
        </p:nvSpPr>
        <p:spPr>
          <a:xfrm>
            <a:off x="1200564" y="748408"/>
            <a:ext cx="1738956"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里程碑与工作流</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
        <p:nvSpPr>
          <p:cNvPr id="15" name="TextBox 15"/>
          <p:cNvSpPr txBox="1"/>
          <p:nvPr/>
        </p:nvSpPr>
        <p:spPr>
          <a:xfrm>
            <a:off x="3548590" y="748408"/>
            <a:ext cx="1738956"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交付清单</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75638" b="-75638"/>
            </a:stretch>
          </a:blipFill>
        </p:spPr>
      </p:sp>
      <p:sp>
        <p:nvSpPr>
          <p:cNvPr id="3" name="TextBox 3"/>
          <p:cNvSpPr txBox="1"/>
          <p:nvPr/>
        </p:nvSpPr>
        <p:spPr>
          <a:xfrm>
            <a:off x="7378226" y="759086"/>
            <a:ext cx="3391974" cy="1628757"/>
          </a:xfrm>
          <a:prstGeom prst="rect">
            <a:avLst/>
          </a:prstGeom>
        </p:spPr>
        <p:txBody>
          <a:bodyPr lIns="0" tIns="0" rIns="0" bIns="0" rtlCol="0" anchor="t">
            <a:spAutoFit/>
          </a:bodyPr>
          <a:lstStyle/>
          <a:p>
            <a:pPr algn="ctr">
              <a:lnSpc>
                <a:spcPts val="12960"/>
              </a:lnSpc>
            </a:pPr>
            <a:r>
              <a:rPr lang="en-US" sz="108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目录</a:t>
            </a:r>
            <a:endParaRPr lang="en-US" sz="108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4" name="TextBox 4"/>
          <p:cNvSpPr txBox="1"/>
          <p:nvPr/>
        </p:nvSpPr>
        <p:spPr>
          <a:xfrm>
            <a:off x="7534611" y="2521480"/>
            <a:ext cx="3079202" cy="571482"/>
          </a:xfrm>
          <a:prstGeom prst="rect">
            <a:avLst/>
          </a:prstGeom>
        </p:spPr>
        <p:txBody>
          <a:bodyPr lIns="0" tIns="0" rIns="0" bIns="0" rtlCol="0" anchor="t">
            <a:spAutoFit/>
          </a:bodyPr>
          <a:lstStyle/>
          <a:p>
            <a:pPr algn="ctr">
              <a:lnSpc>
                <a:spcPts val="4320"/>
              </a:lnSpc>
            </a:pPr>
            <a:r>
              <a:rPr lang="en-US" sz="3600" b="1">
                <a:solidFill>
                  <a:srgbClr val="FFFFFF"/>
                </a:solidFill>
                <a:latin typeface="Arimo Bold" panose="020B0704020202020204"/>
                <a:ea typeface="Arimo Bold" panose="020B0704020202020204"/>
                <a:cs typeface="Arimo Bold" panose="020B0704020202020204"/>
                <a:sym typeface="Arimo Bold" panose="020B0704020202020204"/>
              </a:rPr>
              <a:t>CONTENT</a:t>
            </a:r>
            <a:endParaRPr lang="en-US" sz="360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5" name="TextBox 5"/>
          <p:cNvSpPr txBox="1"/>
          <p:nvPr/>
        </p:nvSpPr>
        <p:spPr>
          <a:xfrm>
            <a:off x="1510961" y="7332246"/>
            <a:ext cx="3711837" cy="542925"/>
          </a:xfrm>
          <a:prstGeom prst="rect">
            <a:avLst/>
          </a:prstGeom>
        </p:spPr>
        <p:txBody>
          <a:bodyPr lIns="0" tIns="0" rIns="0" bIns="0" rtlCol="0" anchor="t">
            <a:spAutoFit/>
          </a:bodyPr>
          <a:lstStyle/>
          <a:p>
            <a:pPr algn="ctr">
              <a:lnSpc>
                <a:spcPts val="4320"/>
              </a:lnSpc>
            </a:pPr>
            <a:r>
              <a:rPr lang="en-US" sz="3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项目概述</a:t>
            </a:r>
            <a:endParaRPr lang="en-US" sz="3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grpSp>
        <p:nvGrpSpPr>
          <p:cNvPr id="6" name="Group 6"/>
          <p:cNvGrpSpPr/>
          <p:nvPr/>
        </p:nvGrpSpPr>
        <p:grpSpPr>
          <a:xfrm>
            <a:off x="2272021" y="4195360"/>
            <a:ext cx="2189715" cy="2189715"/>
            <a:chOff x="0" y="0"/>
            <a:chExt cx="2919620" cy="2919620"/>
          </a:xfrm>
        </p:grpSpPr>
        <p:sp>
          <p:nvSpPr>
            <p:cNvPr id="7" name="Freeform 7"/>
            <p:cNvSpPr/>
            <p:nvPr/>
          </p:nvSpPr>
          <p:spPr>
            <a:xfrm>
              <a:off x="0" y="508"/>
              <a:ext cx="2794762" cy="2731389"/>
            </a:xfrm>
            <a:custGeom>
              <a:avLst/>
              <a:gdLst/>
              <a:ahLst/>
              <a:cxnLst/>
              <a:rect l="l" t="t" r="r" b="b"/>
              <a:pathLst>
                <a:path w="2794762" h="2731389">
                  <a:moveTo>
                    <a:pt x="18415" y="1226820"/>
                  </a:moveTo>
                  <a:cubicBezTo>
                    <a:pt x="24638" y="1188212"/>
                    <a:pt x="32258" y="1150112"/>
                    <a:pt x="41402" y="1112647"/>
                  </a:cubicBezTo>
                  <a:lnTo>
                    <a:pt x="96901" y="1126109"/>
                  </a:lnTo>
                  <a:cubicBezTo>
                    <a:pt x="88138" y="1162177"/>
                    <a:pt x="80772" y="1198753"/>
                    <a:pt x="74803" y="1235837"/>
                  </a:cubicBezTo>
                  <a:close/>
                  <a:moveTo>
                    <a:pt x="73533" y="1000760"/>
                  </a:moveTo>
                  <a:cubicBezTo>
                    <a:pt x="85725" y="963803"/>
                    <a:pt x="99441" y="927354"/>
                    <a:pt x="114554" y="891794"/>
                  </a:cubicBezTo>
                  <a:lnTo>
                    <a:pt x="167132" y="913892"/>
                  </a:lnTo>
                  <a:cubicBezTo>
                    <a:pt x="152654" y="948182"/>
                    <a:pt x="139573" y="983107"/>
                    <a:pt x="127762" y="1018667"/>
                  </a:cubicBezTo>
                  <a:close/>
                  <a:moveTo>
                    <a:pt x="218440" y="804164"/>
                  </a:moveTo>
                  <a:cubicBezTo>
                    <a:pt x="236474" y="769620"/>
                    <a:pt x="255778" y="735838"/>
                    <a:pt x="276352" y="703072"/>
                  </a:cubicBezTo>
                  <a:lnTo>
                    <a:pt x="324739" y="733425"/>
                  </a:lnTo>
                  <a:cubicBezTo>
                    <a:pt x="304927" y="765048"/>
                    <a:pt x="286385" y="797433"/>
                    <a:pt x="269113" y="830580"/>
                  </a:cubicBezTo>
                  <a:close/>
                  <a:moveTo>
                    <a:pt x="287782" y="588772"/>
                  </a:moveTo>
                  <a:cubicBezTo>
                    <a:pt x="311023" y="557530"/>
                    <a:pt x="335407" y="527304"/>
                    <a:pt x="360934" y="498094"/>
                  </a:cubicBezTo>
                  <a:lnTo>
                    <a:pt x="403987" y="535686"/>
                  </a:lnTo>
                  <a:cubicBezTo>
                    <a:pt x="379476" y="563753"/>
                    <a:pt x="355981" y="592836"/>
                    <a:pt x="333629" y="622808"/>
                  </a:cubicBezTo>
                  <a:close/>
                  <a:moveTo>
                    <a:pt x="487045" y="447548"/>
                  </a:moveTo>
                  <a:cubicBezTo>
                    <a:pt x="514858" y="420497"/>
                    <a:pt x="543814" y="394462"/>
                    <a:pt x="573659" y="369570"/>
                  </a:cubicBezTo>
                  <a:lnTo>
                    <a:pt x="610108" y="413512"/>
                  </a:lnTo>
                  <a:cubicBezTo>
                    <a:pt x="581406" y="437388"/>
                    <a:pt x="553593" y="462407"/>
                    <a:pt x="526796" y="488442"/>
                  </a:cubicBezTo>
                  <a:close/>
                  <a:moveTo>
                    <a:pt x="620395" y="264922"/>
                  </a:moveTo>
                  <a:cubicBezTo>
                    <a:pt x="652145" y="242570"/>
                    <a:pt x="684784" y="221488"/>
                    <a:pt x="718312" y="201676"/>
                  </a:cubicBezTo>
                  <a:lnTo>
                    <a:pt x="747395" y="250825"/>
                  </a:lnTo>
                  <a:cubicBezTo>
                    <a:pt x="715264" y="269875"/>
                    <a:pt x="683895" y="290068"/>
                    <a:pt x="653415" y="311531"/>
                  </a:cubicBezTo>
                  <a:close/>
                  <a:moveTo>
                    <a:pt x="853821" y="193040"/>
                  </a:moveTo>
                  <a:cubicBezTo>
                    <a:pt x="888619" y="176022"/>
                    <a:pt x="924179" y="160401"/>
                    <a:pt x="960501" y="146177"/>
                  </a:cubicBezTo>
                  <a:lnTo>
                    <a:pt x="981329" y="199390"/>
                  </a:lnTo>
                  <a:cubicBezTo>
                    <a:pt x="946404" y="213106"/>
                    <a:pt x="912241" y="228092"/>
                    <a:pt x="878840" y="244348"/>
                  </a:cubicBezTo>
                  <a:close/>
                  <a:moveTo>
                    <a:pt x="1037717" y="61468"/>
                  </a:moveTo>
                  <a:cubicBezTo>
                    <a:pt x="1074801" y="50292"/>
                    <a:pt x="1112393" y="40513"/>
                    <a:pt x="1150620" y="32258"/>
                  </a:cubicBezTo>
                  <a:lnTo>
                    <a:pt x="1162685" y="88138"/>
                  </a:lnTo>
                  <a:cubicBezTo>
                    <a:pt x="1125982" y="96012"/>
                    <a:pt x="1089787" y="105410"/>
                    <a:pt x="1054227" y="116078"/>
                  </a:cubicBezTo>
                  <a:close/>
                  <a:moveTo>
                    <a:pt x="1265174" y="12319"/>
                  </a:moveTo>
                  <a:cubicBezTo>
                    <a:pt x="1303401" y="7239"/>
                    <a:pt x="1342009" y="3683"/>
                    <a:pt x="1381125" y="1524"/>
                  </a:cubicBezTo>
                  <a:lnTo>
                    <a:pt x="1384173" y="58547"/>
                  </a:lnTo>
                  <a:cubicBezTo>
                    <a:pt x="1346581" y="60579"/>
                    <a:pt x="1309497" y="64008"/>
                    <a:pt x="1272794" y="68961"/>
                  </a:cubicBezTo>
                  <a:close/>
                  <a:moveTo>
                    <a:pt x="1498346" y="0"/>
                  </a:moveTo>
                  <a:cubicBezTo>
                    <a:pt x="1537462" y="1016"/>
                    <a:pt x="1576070" y="3556"/>
                    <a:pt x="1614424" y="7620"/>
                  </a:cubicBezTo>
                  <a:lnTo>
                    <a:pt x="1608455" y="64516"/>
                  </a:lnTo>
                  <a:cubicBezTo>
                    <a:pt x="1571752" y="60706"/>
                    <a:pt x="1534541" y="58166"/>
                    <a:pt x="1496949" y="57277"/>
                  </a:cubicBezTo>
                  <a:close/>
                  <a:moveTo>
                    <a:pt x="1728470" y="81661"/>
                  </a:moveTo>
                  <a:cubicBezTo>
                    <a:pt x="1766951" y="88900"/>
                    <a:pt x="1804797" y="97536"/>
                    <a:pt x="1842135" y="107696"/>
                  </a:cubicBezTo>
                  <a:lnTo>
                    <a:pt x="1827149" y="162814"/>
                  </a:lnTo>
                  <a:cubicBezTo>
                    <a:pt x="1791335" y="153035"/>
                    <a:pt x="1754886" y="144780"/>
                    <a:pt x="1717929" y="137795"/>
                  </a:cubicBezTo>
                  <a:close/>
                  <a:moveTo>
                    <a:pt x="1942719" y="198882"/>
                  </a:moveTo>
                  <a:cubicBezTo>
                    <a:pt x="1979422" y="212090"/>
                    <a:pt x="2015363" y="226695"/>
                    <a:pt x="2050669" y="242697"/>
                  </a:cubicBezTo>
                  <a:lnTo>
                    <a:pt x="2027047" y="294767"/>
                  </a:lnTo>
                  <a:cubicBezTo>
                    <a:pt x="1993138" y="279400"/>
                    <a:pt x="1958594" y="265303"/>
                    <a:pt x="1923415" y="252603"/>
                  </a:cubicBezTo>
                  <a:close/>
                  <a:moveTo>
                    <a:pt x="2135378" y="348869"/>
                  </a:moveTo>
                  <a:cubicBezTo>
                    <a:pt x="2169414" y="367792"/>
                    <a:pt x="2202688" y="387985"/>
                    <a:pt x="2234946" y="409448"/>
                  </a:cubicBezTo>
                  <a:lnTo>
                    <a:pt x="2203323" y="457073"/>
                  </a:lnTo>
                  <a:cubicBezTo>
                    <a:pt x="2172208" y="436499"/>
                    <a:pt x="2140331" y="417068"/>
                    <a:pt x="2107692" y="398907"/>
                  </a:cubicBezTo>
                  <a:close/>
                  <a:moveTo>
                    <a:pt x="2301748" y="527685"/>
                  </a:moveTo>
                  <a:cubicBezTo>
                    <a:pt x="2332355" y="551688"/>
                    <a:pt x="2361946" y="576961"/>
                    <a:pt x="2390521" y="603250"/>
                  </a:cubicBezTo>
                  <a:lnTo>
                    <a:pt x="2351786" y="645287"/>
                  </a:lnTo>
                  <a:cubicBezTo>
                    <a:pt x="2324354" y="620014"/>
                    <a:pt x="2295906" y="595757"/>
                    <a:pt x="2266569" y="572643"/>
                  </a:cubicBezTo>
                  <a:close/>
                  <a:moveTo>
                    <a:pt x="2437765" y="730504"/>
                  </a:moveTo>
                  <a:cubicBezTo>
                    <a:pt x="2464181" y="758952"/>
                    <a:pt x="2489327" y="788543"/>
                    <a:pt x="2513457" y="819150"/>
                  </a:cubicBezTo>
                  <a:lnTo>
                    <a:pt x="2468499" y="854456"/>
                  </a:lnTo>
                  <a:cubicBezTo>
                    <a:pt x="2445385" y="825119"/>
                    <a:pt x="2421128" y="796671"/>
                    <a:pt x="2395728" y="769239"/>
                  </a:cubicBezTo>
                  <a:close/>
                  <a:moveTo>
                    <a:pt x="2675890" y="651383"/>
                  </a:moveTo>
                  <a:cubicBezTo>
                    <a:pt x="2697353" y="683641"/>
                    <a:pt x="2717673" y="716915"/>
                    <a:pt x="2736596" y="750951"/>
                  </a:cubicBezTo>
                  <a:lnTo>
                    <a:pt x="2686685" y="778764"/>
                  </a:lnTo>
                  <a:cubicBezTo>
                    <a:pt x="2668524" y="746125"/>
                    <a:pt x="2649093" y="714121"/>
                    <a:pt x="2628392" y="683133"/>
                  </a:cubicBezTo>
                  <a:close/>
                  <a:moveTo>
                    <a:pt x="2741549" y="886587"/>
                  </a:moveTo>
                  <a:cubicBezTo>
                    <a:pt x="2757551" y="921766"/>
                    <a:pt x="2772283" y="957834"/>
                    <a:pt x="2785491" y="994410"/>
                  </a:cubicBezTo>
                  <a:lnTo>
                    <a:pt x="2731770" y="1013841"/>
                  </a:lnTo>
                  <a:cubicBezTo>
                    <a:pt x="2719070" y="978662"/>
                    <a:pt x="2704973" y="944118"/>
                    <a:pt x="2689479" y="910209"/>
                  </a:cubicBezTo>
                  <a:close/>
                  <a:moveTo>
                    <a:pt x="2768600" y="1129157"/>
                  </a:moveTo>
                  <a:cubicBezTo>
                    <a:pt x="2778760" y="1166495"/>
                    <a:pt x="2787523" y="1204341"/>
                    <a:pt x="2794762" y="1242822"/>
                  </a:cubicBezTo>
                  <a:lnTo>
                    <a:pt x="2738628" y="1253363"/>
                  </a:lnTo>
                  <a:cubicBezTo>
                    <a:pt x="2731643" y="1216406"/>
                    <a:pt x="2723261" y="1180084"/>
                    <a:pt x="2713482" y="1144143"/>
                  </a:cubicBezTo>
                  <a:close/>
                  <a:moveTo>
                    <a:pt x="2756662" y="1373251"/>
                  </a:moveTo>
                  <a:cubicBezTo>
                    <a:pt x="2760726" y="1411478"/>
                    <a:pt x="2763393" y="1450213"/>
                    <a:pt x="2764409" y="1489329"/>
                  </a:cubicBezTo>
                  <a:lnTo>
                    <a:pt x="2707259" y="1490853"/>
                  </a:lnTo>
                  <a:cubicBezTo>
                    <a:pt x="2706243" y="1453261"/>
                    <a:pt x="2703703" y="1416050"/>
                    <a:pt x="2699766" y="1379347"/>
                  </a:cubicBezTo>
                  <a:close/>
                  <a:moveTo>
                    <a:pt x="2706116" y="1612519"/>
                  </a:moveTo>
                  <a:cubicBezTo>
                    <a:pt x="2704084" y="1651635"/>
                    <a:pt x="2700528" y="1690243"/>
                    <a:pt x="2695448" y="1728470"/>
                  </a:cubicBezTo>
                  <a:lnTo>
                    <a:pt x="2638806" y="1720977"/>
                  </a:lnTo>
                  <a:cubicBezTo>
                    <a:pt x="2643632" y="1684274"/>
                    <a:pt x="2647061" y="1647063"/>
                    <a:pt x="2648966" y="1609598"/>
                  </a:cubicBezTo>
                  <a:close/>
                  <a:moveTo>
                    <a:pt x="2618486" y="1840230"/>
                  </a:moveTo>
                  <a:cubicBezTo>
                    <a:pt x="2610358" y="1878457"/>
                    <a:pt x="2600579" y="1916049"/>
                    <a:pt x="2589530" y="1953133"/>
                  </a:cubicBezTo>
                  <a:lnTo>
                    <a:pt x="2534793" y="1936750"/>
                  </a:lnTo>
                  <a:cubicBezTo>
                    <a:pt x="2545461" y="1901190"/>
                    <a:pt x="2554732" y="1864995"/>
                    <a:pt x="2562606" y="1828292"/>
                  </a:cubicBezTo>
                  <a:close/>
                  <a:moveTo>
                    <a:pt x="2495550" y="2051431"/>
                  </a:moveTo>
                  <a:cubicBezTo>
                    <a:pt x="2481326" y="2087753"/>
                    <a:pt x="2465832" y="2123313"/>
                    <a:pt x="2448814" y="2158238"/>
                  </a:cubicBezTo>
                  <a:lnTo>
                    <a:pt x="2397379" y="2133219"/>
                  </a:lnTo>
                  <a:cubicBezTo>
                    <a:pt x="2413635" y="2099691"/>
                    <a:pt x="2428621" y="2065528"/>
                    <a:pt x="2442210" y="2030603"/>
                  </a:cubicBezTo>
                  <a:close/>
                  <a:moveTo>
                    <a:pt x="2340356" y="2240026"/>
                  </a:moveTo>
                  <a:cubicBezTo>
                    <a:pt x="2320544" y="2273554"/>
                    <a:pt x="2299589" y="2306193"/>
                    <a:pt x="2277237" y="2337943"/>
                  </a:cubicBezTo>
                  <a:lnTo>
                    <a:pt x="2230501" y="2305050"/>
                  </a:lnTo>
                  <a:cubicBezTo>
                    <a:pt x="2251964" y="2274570"/>
                    <a:pt x="2272157" y="2243201"/>
                    <a:pt x="2291080" y="2210943"/>
                  </a:cubicBezTo>
                  <a:close/>
                  <a:moveTo>
                    <a:pt x="2157222" y="2401443"/>
                  </a:moveTo>
                  <a:cubicBezTo>
                    <a:pt x="2132457" y="2431415"/>
                    <a:pt x="2106422" y="2460371"/>
                    <a:pt x="2079371" y="2488184"/>
                  </a:cubicBezTo>
                  <a:lnTo>
                    <a:pt x="2038350" y="2448306"/>
                  </a:lnTo>
                  <a:cubicBezTo>
                    <a:pt x="2064385" y="2421509"/>
                    <a:pt x="2089277" y="2393696"/>
                    <a:pt x="2113153" y="2364994"/>
                  </a:cubicBezTo>
                  <a:close/>
                  <a:moveTo>
                    <a:pt x="1950847" y="2531999"/>
                  </a:moveTo>
                  <a:cubicBezTo>
                    <a:pt x="1921637" y="2557653"/>
                    <a:pt x="1891411" y="2582037"/>
                    <a:pt x="1860296" y="2605278"/>
                  </a:cubicBezTo>
                  <a:lnTo>
                    <a:pt x="1826133" y="2559431"/>
                  </a:lnTo>
                  <a:cubicBezTo>
                    <a:pt x="1856105" y="2537079"/>
                    <a:pt x="1885061" y="2513584"/>
                    <a:pt x="1913128" y="2488946"/>
                  </a:cubicBezTo>
                  <a:close/>
                  <a:moveTo>
                    <a:pt x="1726438" y="2628138"/>
                  </a:moveTo>
                  <a:cubicBezTo>
                    <a:pt x="1693545" y="2648839"/>
                    <a:pt x="1659890" y="2668143"/>
                    <a:pt x="1625346" y="2686177"/>
                  </a:cubicBezTo>
                  <a:lnTo>
                    <a:pt x="1598930" y="2635504"/>
                  </a:lnTo>
                  <a:cubicBezTo>
                    <a:pt x="1632077" y="2618232"/>
                    <a:pt x="1664462" y="2599563"/>
                    <a:pt x="1696085" y="2579751"/>
                  </a:cubicBezTo>
                  <a:close/>
                  <a:moveTo>
                    <a:pt x="1489583" y="2687574"/>
                  </a:moveTo>
                  <a:cubicBezTo>
                    <a:pt x="1454023" y="2702687"/>
                    <a:pt x="1417574" y="2716403"/>
                    <a:pt x="1380617" y="2728722"/>
                  </a:cubicBezTo>
                  <a:lnTo>
                    <a:pt x="1362583" y="2674493"/>
                  </a:lnTo>
                  <a:cubicBezTo>
                    <a:pt x="1398143" y="2662682"/>
                    <a:pt x="1433068" y="2649474"/>
                    <a:pt x="1467231" y="2634996"/>
                  </a:cubicBezTo>
                  <a:close/>
                  <a:moveTo>
                    <a:pt x="1246378" y="2708275"/>
                  </a:moveTo>
                  <a:cubicBezTo>
                    <a:pt x="1208913" y="2717419"/>
                    <a:pt x="1170813" y="2725166"/>
                    <a:pt x="1132205" y="2731389"/>
                  </a:cubicBezTo>
                  <a:lnTo>
                    <a:pt x="1123061" y="2675001"/>
                  </a:lnTo>
                  <a:cubicBezTo>
                    <a:pt x="1160145" y="2669032"/>
                    <a:pt x="1196721" y="2661539"/>
                    <a:pt x="1232789" y="2652776"/>
                  </a:cubicBezTo>
                  <a:close/>
                  <a:moveTo>
                    <a:pt x="1002919" y="2689860"/>
                  </a:moveTo>
                  <a:cubicBezTo>
                    <a:pt x="964438" y="2692908"/>
                    <a:pt x="925576" y="2694559"/>
                    <a:pt x="886206" y="2694559"/>
                  </a:cubicBezTo>
                  <a:lnTo>
                    <a:pt x="886079" y="2637409"/>
                  </a:lnTo>
                  <a:cubicBezTo>
                    <a:pt x="923798" y="2637409"/>
                    <a:pt x="961263" y="2635885"/>
                    <a:pt x="998220" y="2632837"/>
                  </a:cubicBezTo>
                  <a:close/>
                  <a:moveTo>
                    <a:pt x="764794" y="2633091"/>
                  </a:moveTo>
                  <a:cubicBezTo>
                    <a:pt x="725805" y="2630043"/>
                    <a:pt x="687197" y="2625471"/>
                    <a:pt x="648970" y="2619375"/>
                  </a:cubicBezTo>
                  <a:lnTo>
                    <a:pt x="657987" y="2562987"/>
                  </a:lnTo>
                  <a:cubicBezTo>
                    <a:pt x="694563" y="2568829"/>
                    <a:pt x="731774" y="2573147"/>
                    <a:pt x="769239" y="2576068"/>
                  </a:cubicBezTo>
                  <a:close/>
                  <a:moveTo>
                    <a:pt x="539242" y="2539492"/>
                  </a:moveTo>
                  <a:cubicBezTo>
                    <a:pt x="501269" y="2530348"/>
                    <a:pt x="463931" y="2519680"/>
                    <a:pt x="427228" y="2507615"/>
                  </a:cubicBezTo>
                  <a:lnTo>
                    <a:pt x="445135" y="2453386"/>
                  </a:lnTo>
                  <a:cubicBezTo>
                    <a:pt x="480441" y="2464943"/>
                    <a:pt x="516255" y="2475230"/>
                    <a:pt x="552704" y="2484120"/>
                  </a:cubicBezTo>
                  <a:close/>
                  <a:moveTo>
                    <a:pt x="331597" y="2411349"/>
                  </a:moveTo>
                  <a:cubicBezTo>
                    <a:pt x="295656" y="2396236"/>
                    <a:pt x="260477" y="2379726"/>
                    <a:pt x="226060" y="2361819"/>
                  </a:cubicBezTo>
                  <a:lnTo>
                    <a:pt x="252349" y="2311146"/>
                  </a:lnTo>
                  <a:cubicBezTo>
                    <a:pt x="285369" y="2328291"/>
                    <a:pt x="319278" y="2344166"/>
                    <a:pt x="353822" y="2358771"/>
                  </a:cubicBezTo>
                  <a:close/>
                  <a:moveTo>
                    <a:pt x="687070" y="2697988"/>
                  </a:moveTo>
                  <a:cubicBezTo>
                    <a:pt x="654050" y="2677414"/>
                    <a:pt x="621919" y="2655443"/>
                    <a:pt x="590804" y="2632329"/>
                  </a:cubicBezTo>
                  <a:lnTo>
                    <a:pt x="624840" y="2586482"/>
                  </a:lnTo>
                  <a:cubicBezTo>
                    <a:pt x="654812" y="2608707"/>
                    <a:pt x="685673" y="2629789"/>
                    <a:pt x="717296" y="2649601"/>
                  </a:cubicBezTo>
                  <a:close/>
                  <a:moveTo>
                    <a:pt x="500126" y="2559304"/>
                  </a:moveTo>
                  <a:cubicBezTo>
                    <a:pt x="470916" y="2533777"/>
                    <a:pt x="442595" y="2506980"/>
                    <a:pt x="415417" y="2479294"/>
                  </a:cubicBezTo>
                  <a:lnTo>
                    <a:pt x="456311" y="2439416"/>
                  </a:lnTo>
                  <a:cubicBezTo>
                    <a:pt x="482346" y="2466086"/>
                    <a:pt x="509524" y="2491740"/>
                    <a:pt x="537718" y="2516378"/>
                  </a:cubicBezTo>
                  <a:close/>
                  <a:moveTo>
                    <a:pt x="337312" y="2392680"/>
                  </a:moveTo>
                  <a:cubicBezTo>
                    <a:pt x="312420" y="2362835"/>
                    <a:pt x="288798" y="2331974"/>
                    <a:pt x="266446" y="2300224"/>
                  </a:cubicBezTo>
                  <a:lnTo>
                    <a:pt x="313182" y="2267204"/>
                  </a:lnTo>
                  <a:cubicBezTo>
                    <a:pt x="334772" y="2297684"/>
                    <a:pt x="357505" y="2327402"/>
                    <a:pt x="381381" y="2355977"/>
                  </a:cubicBezTo>
                  <a:close/>
                  <a:moveTo>
                    <a:pt x="203073" y="2202434"/>
                  </a:moveTo>
                  <a:cubicBezTo>
                    <a:pt x="183261" y="2169033"/>
                    <a:pt x="164846" y="2134870"/>
                    <a:pt x="147701" y="2099945"/>
                  </a:cubicBezTo>
                  <a:lnTo>
                    <a:pt x="199009" y="2074799"/>
                  </a:lnTo>
                  <a:cubicBezTo>
                    <a:pt x="215392" y="2108454"/>
                    <a:pt x="233172" y="2141220"/>
                    <a:pt x="252222" y="2173351"/>
                  </a:cubicBezTo>
                  <a:close/>
                  <a:moveTo>
                    <a:pt x="100711" y="1993265"/>
                  </a:moveTo>
                  <a:cubicBezTo>
                    <a:pt x="86487" y="1957197"/>
                    <a:pt x="73787" y="1920494"/>
                    <a:pt x="62484" y="1883029"/>
                  </a:cubicBezTo>
                  <a:lnTo>
                    <a:pt x="117221" y="1866519"/>
                  </a:lnTo>
                  <a:cubicBezTo>
                    <a:pt x="128143" y="1902460"/>
                    <a:pt x="140335" y="1937766"/>
                    <a:pt x="154051" y="1972310"/>
                  </a:cubicBezTo>
                  <a:close/>
                  <a:moveTo>
                    <a:pt x="33147" y="1770380"/>
                  </a:moveTo>
                  <a:cubicBezTo>
                    <a:pt x="25019" y="1732661"/>
                    <a:pt x="18288" y="1694434"/>
                    <a:pt x="13081" y="1655699"/>
                  </a:cubicBezTo>
                  <a:lnTo>
                    <a:pt x="69723" y="1648079"/>
                  </a:lnTo>
                  <a:cubicBezTo>
                    <a:pt x="74676" y="1685290"/>
                    <a:pt x="81153" y="1721993"/>
                    <a:pt x="89027" y="1758188"/>
                  </a:cubicBezTo>
                  <a:close/>
                  <a:moveTo>
                    <a:pt x="2159" y="1539748"/>
                  </a:moveTo>
                  <a:cubicBezTo>
                    <a:pt x="762" y="1513078"/>
                    <a:pt x="0" y="1486281"/>
                    <a:pt x="0" y="1459230"/>
                  </a:cubicBezTo>
                  <a:lnTo>
                    <a:pt x="28575" y="1459230"/>
                  </a:lnTo>
                  <a:lnTo>
                    <a:pt x="57150" y="1459230"/>
                  </a:lnTo>
                  <a:lnTo>
                    <a:pt x="28575" y="1459230"/>
                  </a:lnTo>
                  <a:lnTo>
                    <a:pt x="0" y="1459230"/>
                  </a:lnTo>
                  <a:cubicBezTo>
                    <a:pt x="0" y="1419987"/>
                    <a:pt x="1524" y="1380998"/>
                    <a:pt x="4572" y="1342517"/>
                  </a:cubicBezTo>
                  <a:lnTo>
                    <a:pt x="61595" y="1346962"/>
                  </a:lnTo>
                  <a:cubicBezTo>
                    <a:pt x="58674" y="1383919"/>
                    <a:pt x="57150" y="1421384"/>
                    <a:pt x="57150" y="1459103"/>
                  </a:cubicBezTo>
                  <a:cubicBezTo>
                    <a:pt x="57150" y="1474851"/>
                    <a:pt x="44323" y="1487678"/>
                    <a:pt x="28575" y="1487678"/>
                  </a:cubicBezTo>
                  <a:cubicBezTo>
                    <a:pt x="12827" y="1487678"/>
                    <a:pt x="0" y="1475105"/>
                    <a:pt x="0" y="1459357"/>
                  </a:cubicBezTo>
                  <a:cubicBezTo>
                    <a:pt x="0" y="1443609"/>
                    <a:pt x="12827" y="1430782"/>
                    <a:pt x="28575" y="1430782"/>
                  </a:cubicBezTo>
                  <a:cubicBezTo>
                    <a:pt x="44323" y="1430782"/>
                    <a:pt x="57150" y="1443609"/>
                    <a:pt x="57150" y="1459357"/>
                  </a:cubicBezTo>
                  <a:cubicBezTo>
                    <a:pt x="57150" y="1485265"/>
                    <a:pt x="57912" y="1511173"/>
                    <a:pt x="59309" y="1536700"/>
                  </a:cubicBezTo>
                  <a:close/>
                </a:path>
              </a:pathLst>
            </a:custGeom>
            <a:solidFill>
              <a:srgbClr val="FFFFFF"/>
            </a:solidFill>
          </p:spPr>
        </p:sp>
      </p:grpSp>
      <p:sp>
        <p:nvSpPr>
          <p:cNvPr id="8" name="TextBox 8"/>
          <p:cNvSpPr txBox="1"/>
          <p:nvPr/>
        </p:nvSpPr>
        <p:spPr>
          <a:xfrm>
            <a:off x="2637627" y="4564663"/>
            <a:ext cx="1458500" cy="1381089"/>
          </a:xfrm>
          <a:prstGeom prst="rect">
            <a:avLst/>
          </a:prstGeom>
        </p:spPr>
        <p:txBody>
          <a:bodyPr lIns="0" tIns="0" rIns="0" bIns="0" rtlCol="0" anchor="t">
            <a:spAutoFit/>
          </a:bodyPr>
          <a:lstStyle/>
          <a:p>
            <a:pPr algn="ctr">
              <a:lnSpc>
                <a:spcPts val="10800"/>
              </a:lnSpc>
            </a:pPr>
            <a:r>
              <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01</a:t>
            </a:r>
            <a:endPar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9" name="TextBox 9"/>
          <p:cNvSpPr txBox="1"/>
          <p:nvPr/>
        </p:nvSpPr>
        <p:spPr>
          <a:xfrm>
            <a:off x="1510961" y="8130389"/>
            <a:ext cx="3711837" cy="371475"/>
          </a:xfrm>
          <a:prstGeom prst="rect">
            <a:avLst/>
          </a:prstGeom>
        </p:spPr>
        <p:txBody>
          <a:bodyPr lIns="0" tIns="0" rIns="0" bIns="0" rtlCol="0" anchor="t">
            <a:spAutoFit/>
          </a:bodyPr>
          <a:lstStyle/>
          <a:p>
            <a:pPr algn="ctr">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Project Overview</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sp>
        <p:nvSpPr>
          <p:cNvPr id="10" name="TextBox 10"/>
          <p:cNvSpPr txBox="1"/>
          <p:nvPr/>
        </p:nvSpPr>
        <p:spPr>
          <a:xfrm>
            <a:off x="5362375" y="7332246"/>
            <a:ext cx="3711837" cy="551433"/>
          </a:xfrm>
          <a:prstGeom prst="rect">
            <a:avLst/>
          </a:prstGeom>
        </p:spPr>
        <p:txBody>
          <a:bodyPr lIns="0" tIns="0" rIns="0" bIns="0" rtlCol="0" anchor="t">
            <a:spAutoFit/>
          </a:bodyPr>
          <a:lstStyle/>
          <a:p>
            <a:pPr algn="ctr">
              <a:lnSpc>
                <a:spcPts val="4320"/>
              </a:lnSpc>
            </a:pPr>
            <a:r>
              <a:rPr lang="zh-CN" altLang="en-US" sz="3600" b="1" dirty="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市场与前景</a:t>
            </a:r>
            <a:endParaRPr lang="en-US" sz="3600" b="1" dirty="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grpSp>
        <p:nvGrpSpPr>
          <p:cNvPr id="11" name="Group 11"/>
          <p:cNvGrpSpPr/>
          <p:nvPr/>
        </p:nvGrpSpPr>
        <p:grpSpPr>
          <a:xfrm>
            <a:off x="6123436" y="4195360"/>
            <a:ext cx="2189715" cy="2189715"/>
            <a:chOff x="0" y="0"/>
            <a:chExt cx="2919620" cy="2919620"/>
          </a:xfrm>
        </p:grpSpPr>
        <p:sp>
          <p:nvSpPr>
            <p:cNvPr id="12" name="Freeform 12"/>
            <p:cNvSpPr/>
            <p:nvPr/>
          </p:nvSpPr>
          <p:spPr>
            <a:xfrm>
              <a:off x="0" y="508"/>
              <a:ext cx="2794762" cy="2731389"/>
            </a:xfrm>
            <a:custGeom>
              <a:avLst/>
              <a:gdLst/>
              <a:ahLst/>
              <a:cxnLst/>
              <a:rect l="l" t="t" r="r" b="b"/>
              <a:pathLst>
                <a:path w="2794762" h="2731389">
                  <a:moveTo>
                    <a:pt x="18415" y="1226820"/>
                  </a:moveTo>
                  <a:cubicBezTo>
                    <a:pt x="24638" y="1188212"/>
                    <a:pt x="32258" y="1150112"/>
                    <a:pt x="41402" y="1112647"/>
                  </a:cubicBezTo>
                  <a:lnTo>
                    <a:pt x="96901" y="1126109"/>
                  </a:lnTo>
                  <a:cubicBezTo>
                    <a:pt x="88138" y="1162177"/>
                    <a:pt x="80772" y="1198753"/>
                    <a:pt x="74803" y="1235837"/>
                  </a:cubicBezTo>
                  <a:close/>
                  <a:moveTo>
                    <a:pt x="73533" y="1000760"/>
                  </a:moveTo>
                  <a:cubicBezTo>
                    <a:pt x="85725" y="963803"/>
                    <a:pt x="99441" y="927354"/>
                    <a:pt x="114554" y="891794"/>
                  </a:cubicBezTo>
                  <a:lnTo>
                    <a:pt x="167132" y="913892"/>
                  </a:lnTo>
                  <a:cubicBezTo>
                    <a:pt x="152654" y="948182"/>
                    <a:pt x="139573" y="983107"/>
                    <a:pt x="127762" y="1018667"/>
                  </a:cubicBezTo>
                  <a:close/>
                  <a:moveTo>
                    <a:pt x="218440" y="804164"/>
                  </a:moveTo>
                  <a:cubicBezTo>
                    <a:pt x="236474" y="769620"/>
                    <a:pt x="255778" y="735838"/>
                    <a:pt x="276352" y="703072"/>
                  </a:cubicBezTo>
                  <a:lnTo>
                    <a:pt x="324739" y="733425"/>
                  </a:lnTo>
                  <a:cubicBezTo>
                    <a:pt x="304927" y="765048"/>
                    <a:pt x="286385" y="797433"/>
                    <a:pt x="269113" y="830580"/>
                  </a:cubicBezTo>
                  <a:close/>
                  <a:moveTo>
                    <a:pt x="287782" y="588772"/>
                  </a:moveTo>
                  <a:cubicBezTo>
                    <a:pt x="311023" y="557530"/>
                    <a:pt x="335407" y="527304"/>
                    <a:pt x="360934" y="498094"/>
                  </a:cubicBezTo>
                  <a:lnTo>
                    <a:pt x="403987" y="535686"/>
                  </a:lnTo>
                  <a:cubicBezTo>
                    <a:pt x="379476" y="563753"/>
                    <a:pt x="355981" y="592836"/>
                    <a:pt x="333629" y="622808"/>
                  </a:cubicBezTo>
                  <a:close/>
                  <a:moveTo>
                    <a:pt x="487045" y="447548"/>
                  </a:moveTo>
                  <a:cubicBezTo>
                    <a:pt x="514858" y="420497"/>
                    <a:pt x="543814" y="394462"/>
                    <a:pt x="573659" y="369570"/>
                  </a:cubicBezTo>
                  <a:lnTo>
                    <a:pt x="610108" y="413512"/>
                  </a:lnTo>
                  <a:cubicBezTo>
                    <a:pt x="581406" y="437388"/>
                    <a:pt x="553593" y="462407"/>
                    <a:pt x="526796" y="488442"/>
                  </a:cubicBezTo>
                  <a:close/>
                  <a:moveTo>
                    <a:pt x="620395" y="264922"/>
                  </a:moveTo>
                  <a:cubicBezTo>
                    <a:pt x="652145" y="242570"/>
                    <a:pt x="684784" y="221488"/>
                    <a:pt x="718312" y="201676"/>
                  </a:cubicBezTo>
                  <a:lnTo>
                    <a:pt x="747395" y="250825"/>
                  </a:lnTo>
                  <a:cubicBezTo>
                    <a:pt x="715264" y="269875"/>
                    <a:pt x="683895" y="290068"/>
                    <a:pt x="653415" y="311531"/>
                  </a:cubicBezTo>
                  <a:close/>
                  <a:moveTo>
                    <a:pt x="853821" y="193040"/>
                  </a:moveTo>
                  <a:cubicBezTo>
                    <a:pt x="888619" y="176022"/>
                    <a:pt x="924179" y="160401"/>
                    <a:pt x="960501" y="146177"/>
                  </a:cubicBezTo>
                  <a:lnTo>
                    <a:pt x="981329" y="199390"/>
                  </a:lnTo>
                  <a:cubicBezTo>
                    <a:pt x="946404" y="213106"/>
                    <a:pt x="912241" y="228092"/>
                    <a:pt x="878840" y="244348"/>
                  </a:cubicBezTo>
                  <a:close/>
                  <a:moveTo>
                    <a:pt x="1037717" y="61468"/>
                  </a:moveTo>
                  <a:cubicBezTo>
                    <a:pt x="1074801" y="50292"/>
                    <a:pt x="1112393" y="40513"/>
                    <a:pt x="1150620" y="32258"/>
                  </a:cubicBezTo>
                  <a:lnTo>
                    <a:pt x="1162685" y="88138"/>
                  </a:lnTo>
                  <a:cubicBezTo>
                    <a:pt x="1125982" y="96012"/>
                    <a:pt x="1089787" y="105410"/>
                    <a:pt x="1054227" y="116078"/>
                  </a:cubicBezTo>
                  <a:close/>
                  <a:moveTo>
                    <a:pt x="1265174" y="12319"/>
                  </a:moveTo>
                  <a:cubicBezTo>
                    <a:pt x="1303401" y="7239"/>
                    <a:pt x="1342009" y="3683"/>
                    <a:pt x="1381125" y="1524"/>
                  </a:cubicBezTo>
                  <a:lnTo>
                    <a:pt x="1384173" y="58547"/>
                  </a:lnTo>
                  <a:cubicBezTo>
                    <a:pt x="1346581" y="60579"/>
                    <a:pt x="1309497" y="64008"/>
                    <a:pt x="1272794" y="68961"/>
                  </a:cubicBezTo>
                  <a:close/>
                  <a:moveTo>
                    <a:pt x="1498346" y="0"/>
                  </a:moveTo>
                  <a:cubicBezTo>
                    <a:pt x="1537462" y="1016"/>
                    <a:pt x="1576070" y="3556"/>
                    <a:pt x="1614424" y="7620"/>
                  </a:cubicBezTo>
                  <a:lnTo>
                    <a:pt x="1608455" y="64516"/>
                  </a:lnTo>
                  <a:cubicBezTo>
                    <a:pt x="1571752" y="60706"/>
                    <a:pt x="1534541" y="58166"/>
                    <a:pt x="1496949" y="57277"/>
                  </a:cubicBezTo>
                  <a:close/>
                  <a:moveTo>
                    <a:pt x="1728470" y="81661"/>
                  </a:moveTo>
                  <a:cubicBezTo>
                    <a:pt x="1766951" y="88900"/>
                    <a:pt x="1804797" y="97536"/>
                    <a:pt x="1842135" y="107696"/>
                  </a:cubicBezTo>
                  <a:lnTo>
                    <a:pt x="1827149" y="162814"/>
                  </a:lnTo>
                  <a:cubicBezTo>
                    <a:pt x="1791335" y="153035"/>
                    <a:pt x="1754886" y="144780"/>
                    <a:pt x="1717929" y="137795"/>
                  </a:cubicBezTo>
                  <a:close/>
                  <a:moveTo>
                    <a:pt x="1942719" y="198882"/>
                  </a:moveTo>
                  <a:cubicBezTo>
                    <a:pt x="1979422" y="212090"/>
                    <a:pt x="2015363" y="226695"/>
                    <a:pt x="2050669" y="242697"/>
                  </a:cubicBezTo>
                  <a:lnTo>
                    <a:pt x="2027047" y="294767"/>
                  </a:lnTo>
                  <a:cubicBezTo>
                    <a:pt x="1993138" y="279400"/>
                    <a:pt x="1958594" y="265303"/>
                    <a:pt x="1923415" y="252603"/>
                  </a:cubicBezTo>
                  <a:close/>
                  <a:moveTo>
                    <a:pt x="2135378" y="348869"/>
                  </a:moveTo>
                  <a:cubicBezTo>
                    <a:pt x="2169414" y="367792"/>
                    <a:pt x="2202688" y="387985"/>
                    <a:pt x="2234946" y="409448"/>
                  </a:cubicBezTo>
                  <a:lnTo>
                    <a:pt x="2203323" y="457073"/>
                  </a:lnTo>
                  <a:cubicBezTo>
                    <a:pt x="2172208" y="436499"/>
                    <a:pt x="2140331" y="417068"/>
                    <a:pt x="2107692" y="398907"/>
                  </a:cubicBezTo>
                  <a:close/>
                  <a:moveTo>
                    <a:pt x="2301748" y="527685"/>
                  </a:moveTo>
                  <a:cubicBezTo>
                    <a:pt x="2332355" y="551688"/>
                    <a:pt x="2361946" y="576961"/>
                    <a:pt x="2390521" y="603250"/>
                  </a:cubicBezTo>
                  <a:lnTo>
                    <a:pt x="2351786" y="645287"/>
                  </a:lnTo>
                  <a:cubicBezTo>
                    <a:pt x="2324354" y="620014"/>
                    <a:pt x="2295906" y="595757"/>
                    <a:pt x="2266569" y="572643"/>
                  </a:cubicBezTo>
                  <a:close/>
                  <a:moveTo>
                    <a:pt x="2437765" y="730504"/>
                  </a:moveTo>
                  <a:cubicBezTo>
                    <a:pt x="2464181" y="758952"/>
                    <a:pt x="2489327" y="788543"/>
                    <a:pt x="2513457" y="819150"/>
                  </a:cubicBezTo>
                  <a:lnTo>
                    <a:pt x="2468499" y="854456"/>
                  </a:lnTo>
                  <a:cubicBezTo>
                    <a:pt x="2445385" y="825119"/>
                    <a:pt x="2421128" y="796671"/>
                    <a:pt x="2395728" y="769239"/>
                  </a:cubicBezTo>
                  <a:close/>
                  <a:moveTo>
                    <a:pt x="2675890" y="651383"/>
                  </a:moveTo>
                  <a:cubicBezTo>
                    <a:pt x="2697353" y="683641"/>
                    <a:pt x="2717673" y="716915"/>
                    <a:pt x="2736596" y="750951"/>
                  </a:cubicBezTo>
                  <a:lnTo>
                    <a:pt x="2686685" y="778764"/>
                  </a:lnTo>
                  <a:cubicBezTo>
                    <a:pt x="2668524" y="746125"/>
                    <a:pt x="2649093" y="714121"/>
                    <a:pt x="2628392" y="683133"/>
                  </a:cubicBezTo>
                  <a:close/>
                  <a:moveTo>
                    <a:pt x="2741549" y="886587"/>
                  </a:moveTo>
                  <a:cubicBezTo>
                    <a:pt x="2757551" y="921766"/>
                    <a:pt x="2772283" y="957834"/>
                    <a:pt x="2785491" y="994410"/>
                  </a:cubicBezTo>
                  <a:lnTo>
                    <a:pt x="2731770" y="1013841"/>
                  </a:lnTo>
                  <a:cubicBezTo>
                    <a:pt x="2719070" y="978662"/>
                    <a:pt x="2704973" y="944118"/>
                    <a:pt x="2689479" y="910209"/>
                  </a:cubicBezTo>
                  <a:close/>
                  <a:moveTo>
                    <a:pt x="2768600" y="1129157"/>
                  </a:moveTo>
                  <a:cubicBezTo>
                    <a:pt x="2778760" y="1166495"/>
                    <a:pt x="2787523" y="1204341"/>
                    <a:pt x="2794762" y="1242822"/>
                  </a:cubicBezTo>
                  <a:lnTo>
                    <a:pt x="2738628" y="1253363"/>
                  </a:lnTo>
                  <a:cubicBezTo>
                    <a:pt x="2731643" y="1216406"/>
                    <a:pt x="2723261" y="1180084"/>
                    <a:pt x="2713482" y="1144143"/>
                  </a:cubicBezTo>
                  <a:close/>
                  <a:moveTo>
                    <a:pt x="2756662" y="1373251"/>
                  </a:moveTo>
                  <a:cubicBezTo>
                    <a:pt x="2760726" y="1411478"/>
                    <a:pt x="2763393" y="1450213"/>
                    <a:pt x="2764409" y="1489329"/>
                  </a:cubicBezTo>
                  <a:lnTo>
                    <a:pt x="2707259" y="1490853"/>
                  </a:lnTo>
                  <a:cubicBezTo>
                    <a:pt x="2706243" y="1453261"/>
                    <a:pt x="2703703" y="1416050"/>
                    <a:pt x="2699766" y="1379347"/>
                  </a:cubicBezTo>
                  <a:close/>
                  <a:moveTo>
                    <a:pt x="2706116" y="1612519"/>
                  </a:moveTo>
                  <a:cubicBezTo>
                    <a:pt x="2704084" y="1651635"/>
                    <a:pt x="2700528" y="1690243"/>
                    <a:pt x="2695448" y="1728470"/>
                  </a:cubicBezTo>
                  <a:lnTo>
                    <a:pt x="2638806" y="1720977"/>
                  </a:lnTo>
                  <a:cubicBezTo>
                    <a:pt x="2643632" y="1684274"/>
                    <a:pt x="2647061" y="1647063"/>
                    <a:pt x="2648966" y="1609598"/>
                  </a:cubicBezTo>
                  <a:close/>
                  <a:moveTo>
                    <a:pt x="2618486" y="1840230"/>
                  </a:moveTo>
                  <a:cubicBezTo>
                    <a:pt x="2610358" y="1878457"/>
                    <a:pt x="2600579" y="1916049"/>
                    <a:pt x="2589530" y="1953133"/>
                  </a:cubicBezTo>
                  <a:lnTo>
                    <a:pt x="2534793" y="1936750"/>
                  </a:lnTo>
                  <a:cubicBezTo>
                    <a:pt x="2545461" y="1901190"/>
                    <a:pt x="2554732" y="1864995"/>
                    <a:pt x="2562606" y="1828292"/>
                  </a:cubicBezTo>
                  <a:close/>
                  <a:moveTo>
                    <a:pt x="2495550" y="2051431"/>
                  </a:moveTo>
                  <a:cubicBezTo>
                    <a:pt x="2481326" y="2087753"/>
                    <a:pt x="2465832" y="2123313"/>
                    <a:pt x="2448814" y="2158238"/>
                  </a:cubicBezTo>
                  <a:lnTo>
                    <a:pt x="2397379" y="2133219"/>
                  </a:lnTo>
                  <a:cubicBezTo>
                    <a:pt x="2413635" y="2099691"/>
                    <a:pt x="2428621" y="2065528"/>
                    <a:pt x="2442210" y="2030603"/>
                  </a:cubicBezTo>
                  <a:close/>
                  <a:moveTo>
                    <a:pt x="2340356" y="2240026"/>
                  </a:moveTo>
                  <a:cubicBezTo>
                    <a:pt x="2320544" y="2273554"/>
                    <a:pt x="2299589" y="2306193"/>
                    <a:pt x="2277237" y="2337943"/>
                  </a:cubicBezTo>
                  <a:lnTo>
                    <a:pt x="2230501" y="2305050"/>
                  </a:lnTo>
                  <a:cubicBezTo>
                    <a:pt x="2251964" y="2274570"/>
                    <a:pt x="2272157" y="2243201"/>
                    <a:pt x="2291080" y="2210943"/>
                  </a:cubicBezTo>
                  <a:close/>
                  <a:moveTo>
                    <a:pt x="2157222" y="2401443"/>
                  </a:moveTo>
                  <a:cubicBezTo>
                    <a:pt x="2132457" y="2431415"/>
                    <a:pt x="2106422" y="2460371"/>
                    <a:pt x="2079371" y="2488184"/>
                  </a:cubicBezTo>
                  <a:lnTo>
                    <a:pt x="2038350" y="2448306"/>
                  </a:lnTo>
                  <a:cubicBezTo>
                    <a:pt x="2064385" y="2421509"/>
                    <a:pt x="2089277" y="2393696"/>
                    <a:pt x="2113153" y="2364994"/>
                  </a:cubicBezTo>
                  <a:close/>
                  <a:moveTo>
                    <a:pt x="1950847" y="2531999"/>
                  </a:moveTo>
                  <a:cubicBezTo>
                    <a:pt x="1921637" y="2557653"/>
                    <a:pt x="1891411" y="2582037"/>
                    <a:pt x="1860296" y="2605278"/>
                  </a:cubicBezTo>
                  <a:lnTo>
                    <a:pt x="1826133" y="2559431"/>
                  </a:lnTo>
                  <a:cubicBezTo>
                    <a:pt x="1856105" y="2537079"/>
                    <a:pt x="1885061" y="2513584"/>
                    <a:pt x="1913128" y="2488946"/>
                  </a:cubicBezTo>
                  <a:close/>
                  <a:moveTo>
                    <a:pt x="1726438" y="2628138"/>
                  </a:moveTo>
                  <a:cubicBezTo>
                    <a:pt x="1693545" y="2648839"/>
                    <a:pt x="1659890" y="2668143"/>
                    <a:pt x="1625346" y="2686177"/>
                  </a:cubicBezTo>
                  <a:lnTo>
                    <a:pt x="1598930" y="2635504"/>
                  </a:lnTo>
                  <a:cubicBezTo>
                    <a:pt x="1632077" y="2618232"/>
                    <a:pt x="1664462" y="2599563"/>
                    <a:pt x="1696085" y="2579751"/>
                  </a:cubicBezTo>
                  <a:close/>
                  <a:moveTo>
                    <a:pt x="1489583" y="2687574"/>
                  </a:moveTo>
                  <a:cubicBezTo>
                    <a:pt x="1454023" y="2702687"/>
                    <a:pt x="1417574" y="2716403"/>
                    <a:pt x="1380617" y="2728722"/>
                  </a:cubicBezTo>
                  <a:lnTo>
                    <a:pt x="1362583" y="2674493"/>
                  </a:lnTo>
                  <a:cubicBezTo>
                    <a:pt x="1398143" y="2662682"/>
                    <a:pt x="1433068" y="2649474"/>
                    <a:pt x="1467231" y="2634996"/>
                  </a:cubicBezTo>
                  <a:close/>
                  <a:moveTo>
                    <a:pt x="1246378" y="2708275"/>
                  </a:moveTo>
                  <a:cubicBezTo>
                    <a:pt x="1208913" y="2717419"/>
                    <a:pt x="1170813" y="2725166"/>
                    <a:pt x="1132205" y="2731389"/>
                  </a:cubicBezTo>
                  <a:lnTo>
                    <a:pt x="1123061" y="2675001"/>
                  </a:lnTo>
                  <a:cubicBezTo>
                    <a:pt x="1160145" y="2669032"/>
                    <a:pt x="1196721" y="2661539"/>
                    <a:pt x="1232789" y="2652776"/>
                  </a:cubicBezTo>
                  <a:close/>
                  <a:moveTo>
                    <a:pt x="1002919" y="2689860"/>
                  </a:moveTo>
                  <a:cubicBezTo>
                    <a:pt x="964438" y="2692908"/>
                    <a:pt x="925576" y="2694559"/>
                    <a:pt x="886206" y="2694559"/>
                  </a:cubicBezTo>
                  <a:lnTo>
                    <a:pt x="886079" y="2637409"/>
                  </a:lnTo>
                  <a:cubicBezTo>
                    <a:pt x="923798" y="2637409"/>
                    <a:pt x="961263" y="2635885"/>
                    <a:pt x="998220" y="2632837"/>
                  </a:cubicBezTo>
                  <a:close/>
                  <a:moveTo>
                    <a:pt x="764794" y="2633091"/>
                  </a:moveTo>
                  <a:cubicBezTo>
                    <a:pt x="725805" y="2630043"/>
                    <a:pt x="687197" y="2625471"/>
                    <a:pt x="648970" y="2619375"/>
                  </a:cubicBezTo>
                  <a:lnTo>
                    <a:pt x="657987" y="2562987"/>
                  </a:lnTo>
                  <a:cubicBezTo>
                    <a:pt x="694563" y="2568829"/>
                    <a:pt x="731774" y="2573147"/>
                    <a:pt x="769239" y="2576068"/>
                  </a:cubicBezTo>
                  <a:close/>
                  <a:moveTo>
                    <a:pt x="539242" y="2539492"/>
                  </a:moveTo>
                  <a:cubicBezTo>
                    <a:pt x="501269" y="2530348"/>
                    <a:pt x="463931" y="2519680"/>
                    <a:pt x="427228" y="2507615"/>
                  </a:cubicBezTo>
                  <a:lnTo>
                    <a:pt x="445135" y="2453386"/>
                  </a:lnTo>
                  <a:cubicBezTo>
                    <a:pt x="480441" y="2464943"/>
                    <a:pt x="516255" y="2475230"/>
                    <a:pt x="552704" y="2484120"/>
                  </a:cubicBezTo>
                  <a:close/>
                  <a:moveTo>
                    <a:pt x="331597" y="2411349"/>
                  </a:moveTo>
                  <a:cubicBezTo>
                    <a:pt x="295656" y="2396236"/>
                    <a:pt x="260477" y="2379726"/>
                    <a:pt x="226060" y="2361819"/>
                  </a:cubicBezTo>
                  <a:lnTo>
                    <a:pt x="252349" y="2311146"/>
                  </a:lnTo>
                  <a:cubicBezTo>
                    <a:pt x="285369" y="2328291"/>
                    <a:pt x="319278" y="2344166"/>
                    <a:pt x="353822" y="2358771"/>
                  </a:cubicBezTo>
                  <a:close/>
                  <a:moveTo>
                    <a:pt x="687070" y="2697988"/>
                  </a:moveTo>
                  <a:cubicBezTo>
                    <a:pt x="654050" y="2677414"/>
                    <a:pt x="621919" y="2655443"/>
                    <a:pt x="590804" y="2632329"/>
                  </a:cubicBezTo>
                  <a:lnTo>
                    <a:pt x="624840" y="2586482"/>
                  </a:lnTo>
                  <a:cubicBezTo>
                    <a:pt x="654812" y="2608707"/>
                    <a:pt x="685673" y="2629789"/>
                    <a:pt x="717296" y="2649601"/>
                  </a:cubicBezTo>
                  <a:close/>
                  <a:moveTo>
                    <a:pt x="500126" y="2559304"/>
                  </a:moveTo>
                  <a:cubicBezTo>
                    <a:pt x="470916" y="2533777"/>
                    <a:pt x="442595" y="2506980"/>
                    <a:pt x="415417" y="2479294"/>
                  </a:cubicBezTo>
                  <a:lnTo>
                    <a:pt x="456311" y="2439416"/>
                  </a:lnTo>
                  <a:cubicBezTo>
                    <a:pt x="482346" y="2466086"/>
                    <a:pt x="509524" y="2491740"/>
                    <a:pt x="537718" y="2516378"/>
                  </a:cubicBezTo>
                  <a:close/>
                  <a:moveTo>
                    <a:pt x="337312" y="2392680"/>
                  </a:moveTo>
                  <a:cubicBezTo>
                    <a:pt x="312420" y="2362835"/>
                    <a:pt x="288798" y="2331974"/>
                    <a:pt x="266446" y="2300224"/>
                  </a:cubicBezTo>
                  <a:lnTo>
                    <a:pt x="313182" y="2267204"/>
                  </a:lnTo>
                  <a:cubicBezTo>
                    <a:pt x="334772" y="2297684"/>
                    <a:pt x="357505" y="2327402"/>
                    <a:pt x="381381" y="2355977"/>
                  </a:cubicBezTo>
                  <a:close/>
                  <a:moveTo>
                    <a:pt x="203073" y="2202434"/>
                  </a:moveTo>
                  <a:cubicBezTo>
                    <a:pt x="183261" y="2169033"/>
                    <a:pt x="164846" y="2134870"/>
                    <a:pt x="147701" y="2099945"/>
                  </a:cubicBezTo>
                  <a:lnTo>
                    <a:pt x="199009" y="2074799"/>
                  </a:lnTo>
                  <a:cubicBezTo>
                    <a:pt x="215392" y="2108454"/>
                    <a:pt x="233172" y="2141220"/>
                    <a:pt x="252222" y="2173351"/>
                  </a:cubicBezTo>
                  <a:close/>
                  <a:moveTo>
                    <a:pt x="100711" y="1993265"/>
                  </a:moveTo>
                  <a:cubicBezTo>
                    <a:pt x="86487" y="1957197"/>
                    <a:pt x="73787" y="1920494"/>
                    <a:pt x="62484" y="1883029"/>
                  </a:cubicBezTo>
                  <a:lnTo>
                    <a:pt x="117221" y="1866519"/>
                  </a:lnTo>
                  <a:cubicBezTo>
                    <a:pt x="128143" y="1902460"/>
                    <a:pt x="140335" y="1937766"/>
                    <a:pt x="154051" y="1972310"/>
                  </a:cubicBezTo>
                  <a:close/>
                  <a:moveTo>
                    <a:pt x="33147" y="1770380"/>
                  </a:moveTo>
                  <a:cubicBezTo>
                    <a:pt x="25019" y="1732661"/>
                    <a:pt x="18288" y="1694434"/>
                    <a:pt x="13081" y="1655699"/>
                  </a:cubicBezTo>
                  <a:lnTo>
                    <a:pt x="69723" y="1648079"/>
                  </a:lnTo>
                  <a:cubicBezTo>
                    <a:pt x="74676" y="1685290"/>
                    <a:pt x="81153" y="1721993"/>
                    <a:pt x="89027" y="1758188"/>
                  </a:cubicBezTo>
                  <a:close/>
                  <a:moveTo>
                    <a:pt x="2159" y="1539748"/>
                  </a:moveTo>
                  <a:cubicBezTo>
                    <a:pt x="762" y="1513078"/>
                    <a:pt x="0" y="1486281"/>
                    <a:pt x="0" y="1459230"/>
                  </a:cubicBezTo>
                  <a:lnTo>
                    <a:pt x="28575" y="1459230"/>
                  </a:lnTo>
                  <a:lnTo>
                    <a:pt x="57150" y="1459230"/>
                  </a:lnTo>
                  <a:lnTo>
                    <a:pt x="28575" y="1459230"/>
                  </a:lnTo>
                  <a:lnTo>
                    <a:pt x="0" y="1459230"/>
                  </a:lnTo>
                  <a:cubicBezTo>
                    <a:pt x="0" y="1419987"/>
                    <a:pt x="1524" y="1380998"/>
                    <a:pt x="4572" y="1342517"/>
                  </a:cubicBezTo>
                  <a:lnTo>
                    <a:pt x="61595" y="1346962"/>
                  </a:lnTo>
                  <a:cubicBezTo>
                    <a:pt x="58674" y="1383919"/>
                    <a:pt x="57150" y="1421384"/>
                    <a:pt x="57150" y="1459103"/>
                  </a:cubicBezTo>
                  <a:cubicBezTo>
                    <a:pt x="57150" y="1474851"/>
                    <a:pt x="44323" y="1487678"/>
                    <a:pt x="28575" y="1487678"/>
                  </a:cubicBezTo>
                  <a:cubicBezTo>
                    <a:pt x="12827" y="1487678"/>
                    <a:pt x="0" y="1475105"/>
                    <a:pt x="0" y="1459357"/>
                  </a:cubicBezTo>
                  <a:cubicBezTo>
                    <a:pt x="0" y="1443609"/>
                    <a:pt x="12827" y="1430782"/>
                    <a:pt x="28575" y="1430782"/>
                  </a:cubicBezTo>
                  <a:cubicBezTo>
                    <a:pt x="44323" y="1430782"/>
                    <a:pt x="57150" y="1443609"/>
                    <a:pt x="57150" y="1459357"/>
                  </a:cubicBezTo>
                  <a:cubicBezTo>
                    <a:pt x="57150" y="1485265"/>
                    <a:pt x="57912" y="1511173"/>
                    <a:pt x="59309" y="1536700"/>
                  </a:cubicBezTo>
                  <a:close/>
                </a:path>
              </a:pathLst>
            </a:custGeom>
            <a:solidFill>
              <a:srgbClr val="FFFFFF"/>
            </a:solidFill>
          </p:spPr>
        </p:sp>
      </p:grpSp>
      <p:sp>
        <p:nvSpPr>
          <p:cNvPr id="13" name="TextBox 13"/>
          <p:cNvSpPr txBox="1"/>
          <p:nvPr/>
        </p:nvSpPr>
        <p:spPr>
          <a:xfrm>
            <a:off x="6480879" y="4564662"/>
            <a:ext cx="1458499" cy="1381089"/>
          </a:xfrm>
          <a:prstGeom prst="rect">
            <a:avLst/>
          </a:prstGeom>
        </p:spPr>
        <p:txBody>
          <a:bodyPr lIns="0" tIns="0" rIns="0" bIns="0" rtlCol="0" anchor="t">
            <a:spAutoFit/>
          </a:bodyPr>
          <a:lstStyle/>
          <a:p>
            <a:pPr algn="ctr">
              <a:lnSpc>
                <a:spcPts val="10800"/>
              </a:lnSpc>
            </a:pPr>
            <a:r>
              <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02</a:t>
            </a:r>
            <a:endPar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4" name="TextBox 14"/>
          <p:cNvSpPr txBox="1"/>
          <p:nvPr/>
        </p:nvSpPr>
        <p:spPr>
          <a:xfrm>
            <a:off x="5362376" y="8130389"/>
            <a:ext cx="4086424" cy="377796"/>
          </a:xfrm>
          <a:prstGeom prst="rect">
            <a:avLst/>
          </a:prstGeom>
        </p:spPr>
        <p:txBody>
          <a:bodyPr wrap="square" lIns="0" tIns="0" rIns="0" bIns="0" rtlCol="0" anchor="t">
            <a:spAutoFit/>
          </a:bodyPr>
          <a:lstStyle/>
          <a:p>
            <a:pPr algn="ctr">
              <a:lnSpc>
                <a:spcPts val="3240"/>
              </a:lnSpc>
            </a:pPr>
            <a:r>
              <a:rPr lang="en-US" altLang="zh-CN" sz="2400" dirty="0">
                <a:solidFill>
                  <a:srgbClr val="FFFFFF"/>
                </a:solidFill>
                <a:latin typeface="Arimo" panose="020B0604020202020204"/>
                <a:ea typeface="Arimo" panose="020B0604020202020204"/>
                <a:cs typeface="Arimo" panose="020B0604020202020204"/>
                <a:sym typeface="Arimo" panose="020B0604020202020204"/>
              </a:rPr>
              <a:t>MARKET AND PROSPECTS</a:t>
            </a:r>
            <a:endParaRPr lang="en-US" altLang="zh-CN" sz="2400" dirty="0">
              <a:solidFill>
                <a:srgbClr val="FFFFFF"/>
              </a:solidFill>
              <a:latin typeface="Arimo" panose="020B0604020202020204"/>
              <a:ea typeface="Arimo" panose="020B0604020202020204"/>
              <a:cs typeface="Arimo" panose="020B0604020202020204"/>
              <a:sym typeface="Arimo" panose="020B0604020202020204"/>
            </a:endParaRPr>
          </a:p>
        </p:txBody>
      </p:sp>
      <p:sp>
        <p:nvSpPr>
          <p:cNvPr id="15" name="TextBox 15"/>
          <p:cNvSpPr txBox="1"/>
          <p:nvPr/>
        </p:nvSpPr>
        <p:spPr>
          <a:xfrm>
            <a:off x="9217088" y="7332246"/>
            <a:ext cx="3708540" cy="542925"/>
          </a:xfrm>
          <a:prstGeom prst="rect">
            <a:avLst/>
          </a:prstGeom>
        </p:spPr>
        <p:txBody>
          <a:bodyPr lIns="0" tIns="0" rIns="0" bIns="0" rtlCol="0" anchor="t">
            <a:spAutoFit/>
          </a:bodyPr>
          <a:lstStyle/>
          <a:p>
            <a:pPr algn="ctr">
              <a:lnSpc>
                <a:spcPts val="4320"/>
              </a:lnSpc>
            </a:pPr>
            <a:r>
              <a:rPr lang="en-US" sz="36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实现和展示</a:t>
            </a:r>
            <a:endParaRPr lang="en-US" sz="36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nvGrpSpPr>
          <p:cNvPr id="16" name="Group 16"/>
          <p:cNvGrpSpPr/>
          <p:nvPr/>
        </p:nvGrpSpPr>
        <p:grpSpPr>
          <a:xfrm>
            <a:off x="9974851" y="4195360"/>
            <a:ext cx="2189715" cy="2189715"/>
            <a:chOff x="0" y="0"/>
            <a:chExt cx="2919620" cy="2919620"/>
          </a:xfrm>
        </p:grpSpPr>
        <p:sp>
          <p:nvSpPr>
            <p:cNvPr id="17" name="Freeform 17"/>
            <p:cNvSpPr/>
            <p:nvPr/>
          </p:nvSpPr>
          <p:spPr>
            <a:xfrm>
              <a:off x="0" y="508"/>
              <a:ext cx="2794762" cy="2731389"/>
            </a:xfrm>
            <a:custGeom>
              <a:avLst/>
              <a:gdLst/>
              <a:ahLst/>
              <a:cxnLst/>
              <a:rect l="l" t="t" r="r" b="b"/>
              <a:pathLst>
                <a:path w="2794762" h="2731389">
                  <a:moveTo>
                    <a:pt x="18415" y="1226820"/>
                  </a:moveTo>
                  <a:cubicBezTo>
                    <a:pt x="24638" y="1188212"/>
                    <a:pt x="32258" y="1150112"/>
                    <a:pt x="41402" y="1112647"/>
                  </a:cubicBezTo>
                  <a:lnTo>
                    <a:pt x="96901" y="1126109"/>
                  </a:lnTo>
                  <a:cubicBezTo>
                    <a:pt x="88138" y="1162177"/>
                    <a:pt x="80772" y="1198753"/>
                    <a:pt x="74803" y="1235837"/>
                  </a:cubicBezTo>
                  <a:close/>
                  <a:moveTo>
                    <a:pt x="73533" y="1000760"/>
                  </a:moveTo>
                  <a:cubicBezTo>
                    <a:pt x="85725" y="963803"/>
                    <a:pt x="99441" y="927354"/>
                    <a:pt x="114554" y="891794"/>
                  </a:cubicBezTo>
                  <a:lnTo>
                    <a:pt x="167132" y="913892"/>
                  </a:lnTo>
                  <a:cubicBezTo>
                    <a:pt x="152654" y="948182"/>
                    <a:pt x="139573" y="983107"/>
                    <a:pt x="127762" y="1018667"/>
                  </a:cubicBezTo>
                  <a:close/>
                  <a:moveTo>
                    <a:pt x="218440" y="804164"/>
                  </a:moveTo>
                  <a:cubicBezTo>
                    <a:pt x="236474" y="769620"/>
                    <a:pt x="255778" y="735838"/>
                    <a:pt x="276352" y="703072"/>
                  </a:cubicBezTo>
                  <a:lnTo>
                    <a:pt x="324739" y="733425"/>
                  </a:lnTo>
                  <a:cubicBezTo>
                    <a:pt x="304927" y="765048"/>
                    <a:pt x="286385" y="797433"/>
                    <a:pt x="269113" y="830580"/>
                  </a:cubicBezTo>
                  <a:close/>
                  <a:moveTo>
                    <a:pt x="287782" y="588772"/>
                  </a:moveTo>
                  <a:cubicBezTo>
                    <a:pt x="311023" y="557530"/>
                    <a:pt x="335407" y="527304"/>
                    <a:pt x="360934" y="498094"/>
                  </a:cubicBezTo>
                  <a:lnTo>
                    <a:pt x="403987" y="535686"/>
                  </a:lnTo>
                  <a:cubicBezTo>
                    <a:pt x="379476" y="563753"/>
                    <a:pt x="355981" y="592836"/>
                    <a:pt x="333629" y="622808"/>
                  </a:cubicBezTo>
                  <a:close/>
                  <a:moveTo>
                    <a:pt x="487045" y="447548"/>
                  </a:moveTo>
                  <a:cubicBezTo>
                    <a:pt x="514858" y="420497"/>
                    <a:pt x="543814" y="394462"/>
                    <a:pt x="573659" y="369570"/>
                  </a:cubicBezTo>
                  <a:lnTo>
                    <a:pt x="610108" y="413512"/>
                  </a:lnTo>
                  <a:cubicBezTo>
                    <a:pt x="581406" y="437388"/>
                    <a:pt x="553593" y="462407"/>
                    <a:pt x="526796" y="488442"/>
                  </a:cubicBezTo>
                  <a:close/>
                  <a:moveTo>
                    <a:pt x="620395" y="264922"/>
                  </a:moveTo>
                  <a:cubicBezTo>
                    <a:pt x="652145" y="242570"/>
                    <a:pt x="684784" y="221488"/>
                    <a:pt x="718312" y="201676"/>
                  </a:cubicBezTo>
                  <a:lnTo>
                    <a:pt x="747395" y="250825"/>
                  </a:lnTo>
                  <a:cubicBezTo>
                    <a:pt x="715264" y="269875"/>
                    <a:pt x="683895" y="290068"/>
                    <a:pt x="653415" y="311531"/>
                  </a:cubicBezTo>
                  <a:close/>
                  <a:moveTo>
                    <a:pt x="853821" y="193040"/>
                  </a:moveTo>
                  <a:cubicBezTo>
                    <a:pt x="888619" y="176022"/>
                    <a:pt x="924179" y="160401"/>
                    <a:pt x="960501" y="146177"/>
                  </a:cubicBezTo>
                  <a:lnTo>
                    <a:pt x="981329" y="199390"/>
                  </a:lnTo>
                  <a:cubicBezTo>
                    <a:pt x="946404" y="213106"/>
                    <a:pt x="912241" y="228092"/>
                    <a:pt x="878840" y="244348"/>
                  </a:cubicBezTo>
                  <a:close/>
                  <a:moveTo>
                    <a:pt x="1037717" y="61468"/>
                  </a:moveTo>
                  <a:cubicBezTo>
                    <a:pt x="1074801" y="50292"/>
                    <a:pt x="1112393" y="40513"/>
                    <a:pt x="1150620" y="32258"/>
                  </a:cubicBezTo>
                  <a:lnTo>
                    <a:pt x="1162685" y="88138"/>
                  </a:lnTo>
                  <a:cubicBezTo>
                    <a:pt x="1125982" y="96012"/>
                    <a:pt x="1089787" y="105410"/>
                    <a:pt x="1054227" y="116078"/>
                  </a:cubicBezTo>
                  <a:close/>
                  <a:moveTo>
                    <a:pt x="1265174" y="12319"/>
                  </a:moveTo>
                  <a:cubicBezTo>
                    <a:pt x="1303401" y="7239"/>
                    <a:pt x="1342009" y="3683"/>
                    <a:pt x="1381125" y="1524"/>
                  </a:cubicBezTo>
                  <a:lnTo>
                    <a:pt x="1384173" y="58547"/>
                  </a:lnTo>
                  <a:cubicBezTo>
                    <a:pt x="1346581" y="60579"/>
                    <a:pt x="1309497" y="64008"/>
                    <a:pt x="1272794" y="68961"/>
                  </a:cubicBezTo>
                  <a:close/>
                  <a:moveTo>
                    <a:pt x="1498346" y="0"/>
                  </a:moveTo>
                  <a:cubicBezTo>
                    <a:pt x="1537462" y="1016"/>
                    <a:pt x="1576070" y="3556"/>
                    <a:pt x="1614424" y="7620"/>
                  </a:cubicBezTo>
                  <a:lnTo>
                    <a:pt x="1608455" y="64516"/>
                  </a:lnTo>
                  <a:cubicBezTo>
                    <a:pt x="1571752" y="60706"/>
                    <a:pt x="1534541" y="58166"/>
                    <a:pt x="1496949" y="57277"/>
                  </a:cubicBezTo>
                  <a:close/>
                  <a:moveTo>
                    <a:pt x="1728470" y="81661"/>
                  </a:moveTo>
                  <a:cubicBezTo>
                    <a:pt x="1766951" y="88900"/>
                    <a:pt x="1804797" y="97536"/>
                    <a:pt x="1842135" y="107696"/>
                  </a:cubicBezTo>
                  <a:lnTo>
                    <a:pt x="1827149" y="162814"/>
                  </a:lnTo>
                  <a:cubicBezTo>
                    <a:pt x="1791335" y="153035"/>
                    <a:pt x="1754886" y="144780"/>
                    <a:pt x="1717929" y="137795"/>
                  </a:cubicBezTo>
                  <a:close/>
                  <a:moveTo>
                    <a:pt x="1942719" y="198882"/>
                  </a:moveTo>
                  <a:cubicBezTo>
                    <a:pt x="1979422" y="212090"/>
                    <a:pt x="2015363" y="226695"/>
                    <a:pt x="2050669" y="242697"/>
                  </a:cubicBezTo>
                  <a:lnTo>
                    <a:pt x="2027047" y="294767"/>
                  </a:lnTo>
                  <a:cubicBezTo>
                    <a:pt x="1993138" y="279400"/>
                    <a:pt x="1958594" y="265303"/>
                    <a:pt x="1923415" y="252603"/>
                  </a:cubicBezTo>
                  <a:close/>
                  <a:moveTo>
                    <a:pt x="2135378" y="348869"/>
                  </a:moveTo>
                  <a:cubicBezTo>
                    <a:pt x="2169414" y="367792"/>
                    <a:pt x="2202688" y="387985"/>
                    <a:pt x="2234946" y="409448"/>
                  </a:cubicBezTo>
                  <a:lnTo>
                    <a:pt x="2203323" y="457073"/>
                  </a:lnTo>
                  <a:cubicBezTo>
                    <a:pt x="2172208" y="436499"/>
                    <a:pt x="2140331" y="417068"/>
                    <a:pt x="2107692" y="398907"/>
                  </a:cubicBezTo>
                  <a:close/>
                  <a:moveTo>
                    <a:pt x="2301748" y="527685"/>
                  </a:moveTo>
                  <a:cubicBezTo>
                    <a:pt x="2332355" y="551688"/>
                    <a:pt x="2361946" y="576961"/>
                    <a:pt x="2390521" y="603250"/>
                  </a:cubicBezTo>
                  <a:lnTo>
                    <a:pt x="2351786" y="645287"/>
                  </a:lnTo>
                  <a:cubicBezTo>
                    <a:pt x="2324354" y="620014"/>
                    <a:pt x="2295906" y="595757"/>
                    <a:pt x="2266569" y="572643"/>
                  </a:cubicBezTo>
                  <a:close/>
                  <a:moveTo>
                    <a:pt x="2437765" y="730504"/>
                  </a:moveTo>
                  <a:cubicBezTo>
                    <a:pt x="2464181" y="758952"/>
                    <a:pt x="2489327" y="788543"/>
                    <a:pt x="2513457" y="819150"/>
                  </a:cubicBezTo>
                  <a:lnTo>
                    <a:pt x="2468499" y="854456"/>
                  </a:lnTo>
                  <a:cubicBezTo>
                    <a:pt x="2445385" y="825119"/>
                    <a:pt x="2421128" y="796671"/>
                    <a:pt x="2395728" y="769239"/>
                  </a:cubicBezTo>
                  <a:close/>
                  <a:moveTo>
                    <a:pt x="2675890" y="651383"/>
                  </a:moveTo>
                  <a:cubicBezTo>
                    <a:pt x="2697353" y="683641"/>
                    <a:pt x="2717673" y="716915"/>
                    <a:pt x="2736596" y="750951"/>
                  </a:cubicBezTo>
                  <a:lnTo>
                    <a:pt x="2686685" y="778764"/>
                  </a:lnTo>
                  <a:cubicBezTo>
                    <a:pt x="2668524" y="746125"/>
                    <a:pt x="2649093" y="714121"/>
                    <a:pt x="2628392" y="683133"/>
                  </a:cubicBezTo>
                  <a:close/>
                  <a:moveTo>
                    <a:pt x="2741549" y="886587"/>
                  </a:moveTo>
                  <a:cubicBezTo>
                    <a:pt x="2757551" y="921766"/>
                    <a:pt x="2772283" y="957834"/>
                    <a:pt x="2785491" y="994410"/>
                  </a:cubicBezTo>
                  <a:lnTo>
                    <a:pt x="2731770" y="1013841"/>
                  </a:lnTo>
                  <a:cubicBezTo>
                    <a:pt x="2719070" y="978662"/>
                    <a:pt x="2704973" y="944118"/>
                    <a:pt x="2689479" y="910209"/>
                  </a:cubicBezTo>
                  <a:close/>
                  <a:moveTo>
                    <a:pt x="2768600" y="1129157"/>
                  </a:moveTo>
                  <a:cubicBezTo>
                    <a:pt x="2778760" y="1166495"/>
                    <a:pt x="2787523" y="1204341"/>
                    <a:pt x="2794762" y="1242822"/>
                  </a:cubicBezTo>
                  <a:lnTo>
                    <a:pt x="2738628" y="1253363"/>
                  </a:lnTo>
                  <a:cubicBezTo>
                    <a:pt x="2731643" y="1216406"/>
                    <a:pt x="2723261" y="1180084"/>
                    <a:pt x="2713482" y="1144143"/>
                  </a:cubicBezTo>
                  <a:close/>
                  <a:moveTo>
                    <a:pt x="2756662" y="1373251"/>
                  </a:moveTo>
                  <a:cubicBezTo>
                    <a:pt x="2760726" y="1411478"/>
                    <a:pt x="2763393" y="1450213"/>
                    <a:pt x="2764409" y="1489329"/>
                  </a:cubicBezTo>
                  <a:lnTo>
                    <a:pt x="2707259" y="1490853"/>
                  </a:lnTo>
                  <a:cubicBezTo>
                    <a:pt x="2706243" y="1453261"/>
                    <a:pt x="2703703" y="1416050"/>
                    <a:pt x="2699766" y="1379347"/>
                  </a:cubicBezTo>
                  <a:close/>
                  <a:moveTo>
                    <a:pt x="2706116" y="1612519"/>
                  </a:moveTo>
                  <a:cubicBezTo>
                    <a:pt x="2704084" y="1651635"/>
                    <a:pt x="2700528" y="1690243"/>
                    <a:pt x="2695448" y="1728470"/>
                  </a:cubicBezTo>
                  <a:lnTo>
                    <a:pt x="2638806" y="1720977"/>
                  </a:lnTo>
                  <a:cubicBezTo>
                    <a:pt x="2643632" y="1684274"/>
                    <a:pt x="2647061" y="1647063"/>
                    <a:pt x="2648966" y="1609598"/>
                  </a:cubicBezTo>
                  <a:close/>
                  <a:moveTo>
                    <a:pt x="2618486" y="1840230"/>
                  </a:moveTo>
                  <a:cubicBezTo>
                    <a:pt x="2610358" y="1878457"/>
                    <a:pt x="2600579" y="1916049"/>
                    <a:pt x="2589530" y="1953133"/>
                  </a:cubicBezTo>
                  <a:lnTo>
                    <a:pt x="2534793" y="1936750"/>
                  </a:lnTo>
                  <a:cubicBezTo>
                    <a:pt x="2545461" y="1901190"/>
                    <a:pt x="2554732" y="1864995"/>
                    <a:pt x="2562606" y="1828292"/>
                  </a:cubicBezTo>
                  <a:close/>
                  <a:moveTo>
                    <a:pt x="2495550" y="2051431"/>
                  </a:moveTo>
                  <a:cubicBezTo>
                    <a:pt x="2481326" y="2087753"/>
                    <a:pt x="2465832" y="2123313"/>
                    <a:pt x="2448814" y="2158238"/>
                  </a:cubicBezTo>
                  <a:lnTo>
                    <a:pt x="2397379" y="2133219"/>
                  </a:lnTo>
                  <a:cubicBezTo>
                    <a:pt x="2413635" y="2099691"/>
                    <a:pt x="2428621" y="2065528"/>
                    <a:pt x="2442210" y="2030603"/>
                  </a:cubicBezTo>
                  <a:close/>
                  <a:moveTo>
                    <a:pt x="2340356" y="2240026"/>
                  </a:moveTo>
                  <a:cubicBezTo>
                    <a:pt x="2320544" y="2273554"/>
                    <a:pt x="2299589" y="2306193"/>
                    <a:pt x="2277237" y="2337943"/>
                  </a:cubicBezTo>
                  <a:lnTo>
                    <a:pt x="2230501" y="2305050"/>
                  </a:lnTo>
                  <a:cubicBezTo>
                    <a:pt x="2251964" y="2274570"/>
                    <a:pt x="2272157" y="2243201"/>
                    <a:pt x="2291080" y="2210943"/>
                  </a:cubicBezTo>
                  <a:close/>
                  <a:moveTo>
                    <a:pt x="2157222" y="2401443"/>
                  </a:moveTo>
                  <a:cubicBezTo>
                    <a:pt x="2132457" y="2431415"/>
                    <a:pt x="2106422" y="2460371"/>
                    <a:pt x="2079371" y="2488184"/>
                  </a:cubicBezTo>
                  <a:lnTo>
                    <a:pt x="2038350" y="2448306"/>
                  </a:lnTo>
                  <a:cubicBezTo>
                    <a:pt x="2064385" y="2421509"/>
                    <a:pt x="2089277" y="2393696"/>
                    <a:pt x="2113153" y="2364994"/>
                  </a:cubicBezTo>
                  <a:close/>
                  <a:moveTo>
                    <a:pt x="1950847" y="2531999"/>
                  </a:moveTo>
                  <a:cubicBezTo>
                    <a:pt x="1921637" y="2557653"/>
                    <a:pt x="1891411" y="2582037"/>
                    <a:pt x="1860296" y="2605278"/>
                  </a:cubicBezTo>
                  <a:lnTo>
                    <a:pt x="1826133" y="2559431"/>
                  </a:lnTo>
                  <a:cubicBezTo>
                    <a:pt x="1856105" y="2537079"/>
                    <a:pt x="1885061" y="2513584"/>
                    <a:pt x="1913128" y="2488946"/>
                  </a:cubicBezTo>
                  <a:close/>
                  <a:moveTo>
                    <a:pt x="1726438" y="2628138"/>
                  </a:moveTo>
                  <a:cubicBezTo>
                    <a:pt x="1693545" y="2648839"/>
                    <a:pt x="1659890" y="2668143"/>
                    <a:pt x="1625346" y="2686177"/>
                  </a:cubicBezTo>
                  <a:lnTo>
                    <a:pt x="1598930" y="2635504"/>
                  </a:lnTo>
                  <a:cubicBezTo>
                    <a:pt x="1632077" y="2618232"/>
                    <a:pt x="1664462" y="2599563"/>
                    <a:pt x="1696085" y="2579751"/>
                  </a:cubicBezTo>
                  <a:close/>
                  <a:moveTo>
                    <a:pt x="1489583" y="2687574"/>
                  </a:moveTo>
                  <a:cubicBezTo>
                    <a:pt x="1454023" y="2702687"/>
                    <a:pt x="1417574" y="2716403"/>
                    <a:pt x="1380617" y="2728722"/>
                  </a:cubicBezTo>
                  <a:lnTo>
                    <a:pt x="1362583" y="2674493"/>
                  </a:lnTo>
                  <a:cubicBezTo>
                    <a:pt x="1398143" y="2662682"/>
                    <a:pt x="1433068" y="2649474"/>
                    <a:pt x="1467231" y="2634996"/>
                  </a:cubicBezTo>
                  <a:close/>
                  <a:moveTo>
                    <a:pt x="1246378" y="2708275"/>
                  </a:moveTo>
                  <a:cubicBezTo>
                    <a:pt x="1208913" y="2717419"/>
                    <a:pt x="1170813" y="2725166"/>
                    <a:pt x="1132205" y="2731389"/>
                  </a:cubicBezTo>
                  <a:lnTo>
                    <a:pt x="1123061" y="2675001"/>
                  </a:lnTo>
                  <a:cubicBezTo>
                    <a:pt x="1160145" y="2669032"/>
                    <a:pt x="1196721" y="2661539"/>
                    <a:pt x="1232789" y="2652776"/>
                  </a:cubicBezTo>
                  <a:close/>
                  <a:moveTo>
                    <a:pt x="1002919" y="2689860"/>
                  </a:moveTo>
                  <a:cubicBezTo>
                    <a:pt x="964438" y="2692908"/>
                    <a:pt x="925576" y="2694559"/>
                    <a:pt x="886206" y="2694559"/>
                  </a:cubicBezTo>
                  <a:lnTo>
                    <a:pt x="886079" y="2637409"/>
                  </a:lnTo>
                  <a:cubicBezTo>
                    <a:pt x="923798" y="2637409"/>
                    <a:pt x="961263" y="2635885"/>
                    <a:pt x="998220" y="2632837"/>
                  </a:cubicBezTo>
                  <a:close/>
                  <a:moveTo>
                    <a:pt x="764794" y="2633091"/>
                  </a:moveTo>
                  <a:cubicBezTo>
                    <a:pt x="725805" y="2630043"/>
                    <a:pt x="687197" y="2625471"/>
                    <a:pt x="648970" y="2619375"/>
                  </a:cubicBezTo>
                  <a:lnTo>
                    <a:pt x="657987" y="2562987"/>
                  </a:lnTo>
                  <a:cubicBezTo>
                    <a:pt x="694563" y="2568829"/>
                    <a:pt x="731774" y="2573147"/>
                    <a:pt x="769239" y="2576068"/>
                  </a:cubicBezTo>
                  <a:close/>
                  <a:moveTo>
                    <a:pt x="539242" y="2539492"/>
                  </a:moveTo>
                  <a:cubicBezTo>
                    <a:pt x="501269" y="2530348"/>
                    <a:pt x="463931" y="2519680"/>
                    <a:pt x="427228" y="2507615"/>
                  </a:cubicBezTo>
                  <a:lnTo>
                    <a:pt x="445135" y="2453386"/>
                  </a:lnTo>
                  <a:cubicBezTo>
                    <a:pt x="480441" y="2464943"/>
                    <a:pt x="516255" y="2475230"/>
                    <a:pt x="552704" y="2484120"/>
                  </a:cubicBezTo>
                  <a:close/>
                  <a:moveTo>
                    <a:pt x="331597" y="2411349"/>
                  </a:moveTo>
                  <a:cubicBezTo>
                    <a:pt x="295656" y="2396236"/>
                    <a:pt x="260477" y="2379726"/>
                    <a:pt x="226060" y="2361819"/>
                  </a:cubicBezTo>
                  <a:lnTo>
                    <a:pt x="252349" y="2311146"/>
                  </a:lnTo>
                  <a:cubicBezTo>
                    <a:pt x="285369" y="2328291"/>
                    <a:pt x="319278" y="2344166"/>
                    <a:pt x="353822" y="2358771"/>
                  </a:cubicBezTo>
                  <a:close/>
                  <a:moveTo>
                    <a:pt x="687070" y="2697988"/>
                  </a:moveTo>
                  <a:cubicBezTo>
                    <a:pt x="654050" y="2677414"/>
                    <a:pt x="621919" y="2655443"/>
                    <a:pt x="590804" y="2632329"/>
                  </a:cubicBezTo>
                  <a:lnTo>
                    <a:pt x="624840" y="2586482"/>
                  </a:lnTo>
                  <a:cubicBezTo>
                    <a:pt x="654812" y="2608707"/>
                    <a:pt x="685673" y="2629789"/>
                    <a:pt x="717296" y="2649601"/>
                  </a:cubicBezTo>
                  <a:close/>
                  <a:moveTo>
                    <a:pt x="500126" y="2559304"/>
                  </a:moveTo>
                  <a:cubicBezTo>
                    <a:pt x="470916" y="2533777"/>
                    <a:pt x="442595" y="2506980"/>
                    <a:pt x="415417" y="2479294"/>
                  </a:cubicBezTo>
                  <a:lnTo>
                    <a:pt x="456311" y="2439416"/>
                  </a:lnTo>
                  <a:cubicBezTo>
                    <a:pt x="482346" y="2466086"/>
                    <a:pt x="509524" y="2491740"/>
                    <a:pt x="537718" y="2516378"/>
                  </a:cubicBezTo>
                  <a:close/>
                  <a:moveTo>
                    <a:pt x="337312" y="2392680"/>
                  </a:moveTo>
                  <a:cubicBezTo>
                    <a:pt x="312420" y="2362835"/>
                    <a:pt x="288798" y="2331974"/>
                    <a:pt x="266446" y="2300224"/>
                  </a:cubicBezTo>
                  <a:lnTo>
                    <a:pt x="313182" y="2267204"/>
                  </a:lnTo>
                  <a:cubicBezTo>
                    <a:pt x="334772" y="2297684"/>
                    <a:pt x="357505" y="2327402"/>
                    <a:pt x="381381" y="2355977"/>
                  </a:cubicBezTo>
                  <a:close/>
                  <a:moveTo>
                    <a:pt x="203073" y="2202434"/>
                  </a:moveTo>
                  <a:cubicBezTo>
                    <a:pt x="183261" y="2169033"/>
                    <a:pt x="164846" y="2134870"/>
                    <a:pt x="147701" y="2099945"/>
                  </a:cubicBezTo>
                  <a:lnTo>
                    <a:pt x="199009" y="2074799"/>
                  </a:lnTo>
                  <a:cubicBezTo>
                    <a:pt x="215392" y="2108454"/>
                    <a:pt x="233172" y="2141220"/>
                    <a:pt x="252222" y="2173351"/>
                  </a:cubicBezTo>
                  <a:close/>
                  <a:moveTo>
                    <a:pt x="100711" y="1993265"/>
                  </a:moveTo>
                  <a:cubicBezTo>
                    <a:pt x="86487" y="1957197"/>
                    <a:pt x="73787" y="1920494"/>
                    <a:pt x="62484" y="1883029"/>
                  </a:cubicBezTo>
                  <a:lnTo>
                    <a:pt x="117221" y="1866519"/>
                  </a:lnTo>
                  <a:cubicBezTo>
                    <a:pt x="128143" y="1902460"/>
                    <a:pt x="140335" y="1937766"/>
                    <a:pt x="154051" y="1972310"/>
                  </a:cubicBezTo>
                  <a:close/>
                  <a:moveTo>
                    <a:pt x="33147" y="1770380"/>
                  </a:moveTo>
                  <a:cubicBezTo>
                    <a:pt x="25019" y="1732661"/>
                    <a:pt x="18288" y="1694434"/>
                    <a:pt x="13081" y="1655699"/>
                  </a:cubicBezTo>
                  <a:lnTo>
                    <a:pt x="69723" y="1648079"/>
                  </a:lnTo>
                  <a:cubicBezTo>
                    <a:pt x="74676" y="1685290"/>
                    <a:pt x="81153" y="1721993"/>
                    <a:pt x="89027" y="1758188"/>
                  </a:cubicBezTo>
                  <a:close/>
                  <a:moveTo>
                    <a:pt x="2159" y="1539748"/>
                  </a:moveTo>
                  <a:cubicBezTo>
                    <a:pt x="762" y="1513078"/>
                    <a:pt x="0" y="1486281"/>
                    <a:pt x="0" y="1459230"/>
                  </a:cubicBezTo>
                  <a:lnTo>
                    <a:pt x="28575" y="1459230"/>
                  </a:lnTo>
                  <a:lnTo>
                    <a:pt x="57150" y="1459230"/>
                  </a:lnTo>
                  <a:lnTo>
                    <a:pt x="28575" y="1459230"/>
                  </a:lnTo>
                  <a:lnTo>
                    <a:pt x="0" y="1459230"/>
                  </a:lnTo>
                  <a:cubicBezTo>
                    <a:pt x="0" y="1419987"/>
                    <a:pt x="1524" y="1380998"/>
                    <a:pt x="4572" y="1342517"/>
                  </a:cubicBezTo>
                  <a:lnTo>
                    <a:pt x="61595" y="1346962"/>
                  </a:lnTo>
                  <a:cubicBezTo>
                    <a:pt x="58674" y="1383919"/>
                    <a:pt x="57150" y="1421384"/>
                    <a:pt x="57150" y="1459103"/>
                  </a:cubicBezTo>
                  <a:cubicBezTo>
                    <a:pt x="57150" y="1474851"/>
                    <a:pt x="44323" y="1487678"/>
                    <a:pt x="28575" y="1487678"/>
                  </a:cubicBezTo>
                  <a:cubicBezTo>
                    <a:pt x="12827" y="1487678"/>
                    <a:pt x="0" y="1475105"/>
                    <a:pt x="0" y="1459357"/>
                  </a:cubicBezTo>
                  <a:cubicBezTo>
                    <a:pt x="0" y="1443609"/>
                    <a:pt x="12827" y="1430782"/>
                    <a:pt x="28575" y="1430782"/>
                  </a:cubicBezTo>
                  <a:cubicBezTo>
                    <a:pt x="44323" y="1430782"/>
                    <a:pt x="57150" y="1443609"/>
                    <a:pt x="57150" y="1459357"/>
                  </a:cubicBezTo>
                  <a:cubicBezTo>
                    <a:pt x="57150" y="1485265"/>
                    <a:pt x="57912" y="1511173"/>
                    <a:pt x="59309" y="1536700"/>
                  </a:cubicBezTo>
                  <a:close/>
                </a:path>
              </a:pathLst>
            </a:custGeom>
            <a:solidFill>
              <a:srgbClr val="FFFFFF"/>
            </a:solidFill>
          </p:spPr>
        </p:sp>
      </p:grpSp>
      <p:sp>
        <p:nvSpPr>
          <p:cNvPr id="18" name="TextBox 18"/>
          <p:cNvSpPr txBox="1"/>
          <p:nvPr/>
        </p:nvSpPr>
        <p:spPr>
          <a:xfrm>
            <a:off x="10340457" y="4551045"/>
            <a:ext cx="1458500" cy="1381089"/>
          </a:xfrm>
          <a:prstGeom prst="rect">
            <a:avLst/>
          </a:prstGeom>
        </p:spPr>
        <p:txBody>
          <a:bodyPr lIns="0" tIns="0" rIns="0" bIns="0" rtlCol="0" anchor="t">
            <a:spAutoFit/>
          </a:bodyPr>
          <a:lstStyle/>
          <a:p>
            <a:pPr algn="ctr">
              <a:lnSpc>
                <a:spcPts val="10800"/>
              </a:lnSpc>
            </a:pPr>
            <a:r>
              <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03</a:t>
            </a:r>
            <a:endPar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9" name="TextBox 19"/>
          <p:cNvSpPr txBox="1"/>
          <p:nvPr/>
        </p:nvSpPr>
        <p:spPr>
          <a:xfrm>
            <a:off x="9213790" y="8130389"/>
            <a:ext cx="3711837" cy="733425"/>
          </a:xfrm>
          <a:prstGeom prst="rect">
            <a:avLst/>
          </a:prstGeom>
        </p:spPr>
        <p:txBody>
          <a:bodyPr lIns="0" tIns="0" rIns="0" bIns="0" rtlCol="0" anchor="t">
            <a:spAutoFit/>
          </a:bodyPr>
          <a:lstStyle/>
          <a:p>
            <a:pPr algn="ctr">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Implementation and demonstration</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sp>
        <p:nvSpPr>
          <p:cNvPr id="20" name="TextBox 20"/>
          <p:cNvSpPr txBox="1"/>
          <p:nvPr/>
        </p:nvSpPr>
        <p:spPr>
          <a:xfrm>
            <a:off x="13065204" y="7332246"/>
            <a:ext cx="3711837" cy="542925"/>
          </a:xfrm>
          <a:prstGeom prst="rect">
            <a:avLst/>
          </a:prstGeom>
        </p:spPr>
        <p:txBody>
          <a:bodyPr lIns="0" tIns="0" rIns="0" bIns="0" rtlCol="0" anchor="t">
            <a:spAutoFit/>
          </a:bodyPr>
          <a:lstStyle/>
          <a:p>
            <a:pPr algn="ctr">
              <a:lnSpc>
                <a:spcPts val="4320"/>
              </a:lnSpc>
            </a:pPr>
            <a:r>
              <a:rPr lang="en-US" sz="3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项目规划</a:t>
            </a:r>
            <a:endParaRPr lang="en-US" sz="3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grpSp>
        <p:nvGrpSpPr>
          <p:cNvPr id="21" name="Group 21"/>
          <p:cNvGrpSpPr/>
          <p:nvPr/>
        </p:nvGrpSpPr>
        <p:grpSpPr>
          <a:xfrm>
            <a:off x="13826265" y="4195360"/>
            <a:ext cx="2189715" cy="2189715"/>
            <a:chOff x="0" y="0"/>
            <a:chExt cx="2919620" cy="2919620"/>
          </a:xfrm>
        </p:grpSpPr>
        <p:sp>
          <p:nvSpPr>
            <p:cNvPr id="22" name="Freeform 22"/>
            <p:cNvSpPr/>
            <p:nvPr/>
          </p:nvSpPr>
          <p:spPr>
            <a:xfrm>
              <a:off x="0" y="508"/>
              <a:ext cx="2794762" cy="2731389"/>
            </a:xfrm>
            <a:custGeom>
              <a:avLst/>
              <a:gdLst/>
              <a:ahLst/>
              <a:cxnLst/>
              <a:rect l="l" t="t" r="r" b="b"/>
              <a:pathLst>
                <a:path w="2794762" h="2731389">
                  <a:moveTo>
                    <a:pt x="18415" y="1226820"/>
                  </a:moveTo>
                  <a:cubicBezTo>
                    <a:pt x="24638" y="1188212"/>
                    <a:pt x="32258" y="1150112"/>
                    <a:pt x="41402" y="1112647"/>
                  </a:cubicBezTo>
                  <a:lnTo>
                    <a:pt x="96901" y="1126109"/>
                  </a:lnTo>
                  <a:cubicBezTo>
                    <a:pt x="88138" y="1162177"/>
                    <a:pt x="80772" y="1198753"/>
                    <a:pt x="74803" y="1235837"/>
                  </a:cubicBezTo>
                  <a:close/>
                  <a:moveTo>
                    <a:pt x="73533" y="1000760"/>
                  </a:moveTo>
                  <a:cubicBezTo>
                    <a:pt x="85725" y="963803"/>
                    <a:pt x="99441" y="927354"/>
                    <a:pt x="114554" y="891794"/>
                  </a:cubicBezTo>
                  <a:lnTo>
                    <a:pt x="167132" y="913892"/>
                  </a:lnTo>
                  <a:cubicBezTo>
                    <a:pt x="152654" y="948182"/>
                    <a:pt x="139573" y="983107"/>
                    <a:pt x="127762" y="1018667"/>
                  </a:cubicBezTo>
                  <a:close/>
                  <a:moveTo>
                    <a:pt x="218440" y="804164"/>
                  </a:moveTo>
                  <a:cubicBezTo>
                    <a:pt x="236474" y="769620"/>
                    <a:pt x="255778" y="735838"/>
                    <a:pt x="276352" y="703072"/>
                  </a:cubicBezTo>
                  <a:lnTo>
                    <a:pt x="324739" y="733425"/>
                  </a:lnTo>
                  <a:cubicBezTo>
                    <a:pt x="304927" y="765048"/>
                    <a:pt x="286385" y="797433"/>
                    <a:pt x="269113" y="830580"/>
                  </a:cubicBezTo>
                  <a:close/>
                  <a:moveTo>
                    <a:pt x="287782" y="588772"/>
                  </a:moveTo>
                  <a:cubicBezTo>
                    <a:pt x="311023" y="557530"/>
                    <a:pt x="335407" y="527304"/>
                    <a:pt x="360934" y="498094"/>
                  </a:cubicBezTo>
                  <a:lnTo>
                    <a:pt x="403987" y="535686"/>
                  </a:lnTo>
                  <a:cubicBezTo>
                    <a:pt x="379476" y="563753"/>
                    <a:pt x="355981" y="592836"/>
                    <a:pt x="333629" y="622808"/>
                  </a:cubicBezTo>
                  <a:close/>
                  <a:moveTo>
                    <a:pt x="487045" y="447548"/>
                  </a:moveTo>
                  <a:cubicBezTo>
                    <a:pt x="514858" y="420497"/>
                    <a:pt x="543814" y="394462"/>
                    <a:pt x="573659" y="369570"/>
                  </a:cubicBezTo>
                  <a:lnTo>
                    <a:pt x="610108" y="413512"/>
                  </a:lnTo>
                  <a:cubicBezTo>
                    <a:pt x="581406" y="437388"/>
                    <a:pt x="553593" y="462407"/>
                    <a:pt x="526796" y="488442"/>
                  </a:cubicBezTo>
                  <a:close/>
                  <a:moveTo>
                    <a:pt x="620395" y="264922"/>
                  </a:moveTo>
                  <a:cubicBezTo>
                    <a:pt x="652145" y="242570"/>
                    <a:pt x="684784" y="221488"/>
                    <a:pt x="718312" y="201676"/>
                  </a:cubicBezTo>
                  <a:lnTo>
                    <a:pt x="747395" y="250825"/>
                  </a:lnTo>
                  <a:cubicBezTo>
                    <a:pt x="715264" y="269875"/>
                    <a:pt x="683895" y="290068"/>
                    <a:pt x="653415" y="311531"/>
                  </a:cubicBezTo>
                  <a:close/>
                  <a:moveTo>
                    <a:pt x="853821" y="193040"/>
                  </a:moveTo>
                  <a:cubicBezTo>
                    <a:pt x="888619" y="176022"/>
                    <a:pt x="924179" y="160401"/>
                    <a:pt x="960501" y="146177"/>
                  </a:cubicBezTo>
                  <a:lnTo>
                    <a:pt x="981329" y="199390"/>
                  </a:lnTo>
                  <a:cubicBezTo>
                    <a:pt x="946404" y="213106"/>
                    <a:pt x="912241" y="228092"/>
                    <a:pt x="878840" y="244348"/>
                  </a:cubicBezTo>
                  <a:close/>
                  <a:moveTo>
                    <a:pt x="1037717" y="61468"/>
                  </a:moveTo>
                  <a:cubicBezTo>
                    <a:pt x="1074801" y="50292"/>
                    <a:pt x="1112393" y="40513"/>
                    <a:pt x="1150620" y="32258"/>
                  </a:cubicBezTo>
                  <a:lnTo>
                    <a:pt x="1162685" y="88138"/>
                  </a:lnTo>
                  <a:cubicBezTo>
                    <a:pt x="1125982" y="96012"/>
                    <a:pt x="1089787" y="105410"/>
                    <a:pt x="1054227" y="116078"/>
                  </a:cubicBezTo>
                  <a:close/>
                  <a:moveTo>
                    <a:pt x="1265174" y="12319"/>
                  </a:moveTo>
                  <a:cubicBezTo>
                    <a:pt x="1303401" y="7239"/>
                    <a:pt x="1342009" y="3683"/>
                    <a:pt x="1381125" y="1524"/>
                  </a:cubicBezTo>
                  <a:lnTo>
                    <a:pt x="1384173" y="58547"/>
                  </a:lnTo>
                  <a:cubicBezTo>
                    <a:pt x="1346581" y="60579"/>
                    <a:pt x="1309497" y="64008"/>
                    <a:pt x="1272794" y="68961"/>
                  </a:cubicBezTo>
                  <a:close/>
                  <a:moveTo>
                    <a:pt x="1498346" y="0"/>
                  </a:moveTo>
                  <a:cubicBezTo>
                    <a:pt x="1537462" y="1016"/>
                    <a:pt x="1576070" y="3556"/>
                    <a:pt x="1614424" y="7620"/>
                  </a:cubicBezTo>
                  <a:lnTo>
                    <a:pt x="1608455" y="64516"/>
                  </a:lnTo>
                  <a:cubicBezTo>
                    <a:pt x="1571752" y="60706"/>
                    <a:pt x="1534541" y="58166"/>
                    <a:pt x="1496949" y="57277"/>
                  </a:cubicBezTo>
                  <a:close/>
                  <a:moveTo>
                    <a:pt x="1728470" y="81661"/>
                  </a:moveTo>
                  <a:cubicBezTo>
                    <a:pt x="1766951" y="88900"/>
                    <a:pt x="1804797" y="97536"/>
                    <a:pt x="1842135" y="107696"/>
                  </a:cubicBezTo>
                  <a:lnTo>
                    <a:pt x="1827149" y="162814"/>
                  </a:lnTo>
                  <a:cubicBezTo>
                    <a:pt x="1791335" y="153035"/>
                    <a:pt x="1754886" y="144780"/>
                    <a:pt x="1717929" y="137795"/>
                  </a:cubicBezTo>
                  <a:close/>
                  <a:moveTo>
                    <a:pt x="1942719" y="198882"/>
                  </a:moveTo>
                  <a:cubicBezTo>
                    <a:pt x="1979422" y="212090"/>
                    <a:pt x="2015363" y="226695"/>
                    <a:pt x="2050669" y="242697"/>
                  </a:cubicBezTo>
                  <a:lnTo>
                    <a:pt x="2027047" y="294767"/>
                  </a:lnTo>
                  <a:cubicBezTo>
                    <a:pt x="1993138" y="279400"/>
                    <a:pt x="1958594" y="265303"/>
                    <a:pt x="1923415" y="252603"/>
                  </a:cubicBezTo>
                  <a:close/>
                  <a:moveTo>
                    <a:pt x="2135378" y="348869"/>
                  </a:moveTo>
                  <a:cubicBezTo>
                    <a:pt x="2169414" y="367792"/>
                    <a:pt x="2202688" y="387985"/>
                    <a:pt x="2234946" y="409448"/>
                  </a:cubicBezTo>
                  <a:lnTo>
                    <a:pt x="2203323" y="457073"/>
                  </a:lnTo>
                  <a:cubicBezTo>
                    <a:pt x="2172208" y="436499"/>
                    <a:pt x="2140331" y="417068"/>
                    <a:pt x="2107692" y="398907"/>
                  </a:cubicBezTo>
                  <a:close/>
                  <a:moveTo>
                    <a:pt x="2301748" y="527685"/>
                  </a:moveTo>
                  <a:cubicBezTo>
                    <a:pt x="2332355" y="551688"/>
                    <a:pt x="2361946" y="576961"/>
                    <a:pt x="2390521" y="603250"/>
                  </a:cubicBezTo>
                  <a:lnTo>
                    <a:pt x="2351786" y="645287"/>
                  </a:lnTo>
                  <a:cubicBezTo>
                    <a:pt x="2324354" y="620014"/>
                    <a:pt x="2295906" y="595757"/>
                    <a:pt x="2266569" y="572643"/>
                  </a:cubicBezTo>
                  <a:close/>
                  <a:moveTo>
                    <a:pt x="2437765" y="730504"/>
                  </a:moveTo>
                  <a:cubicBezTo>
                    <a:pt x="2464181" y="758952"/>
                    <a:pt x="2489327" y="788543"/>
                    <a:pt x="2513457" y="819150"/>
                  </a:cubicBezTo>
                  <a:lnTo>
                    <a:pt x="2468499" y="854456"/>
                  </a:lnTo>
                  <a:cubicBezTo>
                    <a:pt x="2445385" y="825119"/>
                    <a:pt x="2421128" y="796671"/>
                    <a:pt x="2395728" y="769239"/>
                  </a:cubicBezTo>
                  <a:close/>
                  <a:moveTo>
                    <a:pt x="2675890" y="651383"/>
                  </a:moveTo>
                  <a:cubicBezTo>
                    <a:pt x="2697353" y="683641"/>
                    <a:pt x="2717673" y="716915"/>
                    <a:pt x="2736596" y="750951"/>
                  </a:cubicBezTo>
                  <a:lnTo>
                    <a:pt x="2686685" y="778764"/>
                  </a:lnTo>
                  <a:cubicBezTo>
                    <a:pt x="2668524" y="746125"/>
                    <a:pt x="2649093" y="714121"/>
                    <a:pt x="2628392" y="683133"/>
                  </a:cubicBezTo>
                  <a:close/>
                  <a:moveTo>
                    <a:pt x="2741549" y="886587"/>
                  </a:moveTo>
                  <a:cubicBezTo>
                    <a:pt x="2757551" y="921766"/>
                    <a:pt x="2772283" y="957834"/>
                    <a:pt x="2785491" y="994410"/>
                  </a:cubicBezTo>
                  <a:lnTo>
                    <a:pt x="2731770" y="1013841"/>
                  </a:lnTo>
                  <a:cubicBezTo>
                    <a:pt x="2719070" y="978662"/>
                    <a:pt x="2704973" y="944118"/>
                    <a:pt x="2689479" y="910209"/>
                  </a:cubicBezTo>
                  <a:close/>
                  <a:moveTo>
                    <a:pt x="2768600" y="1129157"/>
                  </a:moveTo>
                  <a:cubicBezTo>
                    <a:pt x="2778760" y="1166495"/>
                    <a:pt x="2787523" y="1204341"/>
                    <a:pt x="2794762" y="1242822"/>
                  </a:cubicBezTo>
                  <a:lnTo>
                    <a:pt x="2738628" y="1253363"/>
                  </a:lnTo>
                  <a:cubicBezTo>
                    <a:pt x="2731643" y="1216406"/>
                    <a:pt x="2723261" y="1180084"/>
                    <a:pt x="2713482" y="1144143"/>
                  </a:cubicBezTo>
                  <a:close/>
                  <a:moveTo>
                    <a:pt x="2756662" y="1373251"/>
                  </a:moveTo>
                  <a:cubicBezTo>
                    <a:pt x="2760726" y="1411478"/>
                    <a:pt x="2763393" y="1450213"/>
                    <a:pt x="2764409" y="1489329"/>
                  </a:cubicBezTo>
                  <a:lnTo>
                    <a:pt x="2707259" y="1490853"/>
                  </a:lnTo>
                  <a:cubicBezTo>
                    <a:pt x="2706243" y="1453261"/>
                    <a:pt x="2703703" y="1416050"/>
                    <a:pt x="2699766" y="1379347"/>
                  </a:cubicBezTo>
                  <a:close/>
                  <a:moveTo>
                    <a:pt x="2706116" y="1612519"/>
                  </a:moveTo>
                  <a:cubicBezTo>
                    <a:pt x="2704084" y="1651635"/>
                    <a:pt x="2700528" y="1690243"/>
                    <a:pt x="2695448" y="1728470"/>
                  </a:cubicBezTo>
                  <a:lnTo>
                    <a:pt x="2638806" y="1720977"/>
                  </a:lnTo>
                  <a:cubicBezTo>
                    <a:pt x="2643632" y="1684274"/>
                    <a:pt x="2647061" y="1647063"/>
                    <a:pt x="2648966" y="1609598"/>
                  </a:cubicBezTo>
                  <a:close/>
                  <a:moveTo>
                    <a:pt x="2618486" y="1840230"/>
                  </a:moveTo>
                  <a:cubicBezTo>
                    <a:pt x="2610358" y="1878457"/>
                    <a:pt x="2600579" y="1916049"/>
                    <a:pt x="2589530" y="1953133"/>
                  </a:cubicBezTo>
                  <a:lnTo>
                    <a:pt x="2534793" y="1936750"/>
                  </a:lnTo>
                  <a:cubicBezTo>
                    <a:pt x="2545461" y="1901190"/>
                    <a:pt x="2554732" y="1864995"/>
                    <a:pt x="2562606" y="1828292"/>
                  </a:cubicBezTo>
                  <a:close/>
                  <a:moveTo>
                    <a:pt x="2495550" y="2051431"/>
                  </a:moveTo>
                  <a:cubicBezTo>
                    <a:pt x="2481326" y="2087753"/>
                    <a:pt x="2465832" y="2123313"/>
                    <a:pt x="2448814" y="2158238"/>
                  </a:cubicBezTo>
                  <a:lnTo>
                    <a:pt x="2397379" y="2133219"/>
                  </a:lnTo>
                  <a:cubicBezTo>
                    <a:pt x="2413635" y="2099691"/>
                    <a:pt x="2428621" y="2065528"/>
                    <a:pt x="2442210" y="2030603"/>
                  </a:cubicBezTo>
                  <a:close/>
                  <a:moveTo>
                    <a:pt x="2340356" y="2240026"/>
                  </a:moveTo>
                  <a:cubicBezTo>
                    <a:pt x="2320544" y="2273554"/>
                    <a:pt x="2299589" y="2306193"/>
                    <a:pt x="2277237" y="2337943"/>
                  </a:cubicBezTo>
                  <a:lnTo>
                    <a:pt x="2230501" y="2305050"/>
                  </a:lnTo>
                  <a:cubicBezTo>
                    <a:pt x="2251964" y="2274570"/>
                    <a:pt x="2272157" y="2243201"/>
                    <a:pt x="2291080" y="2210943"/>
                  </a:cubicBezTo>
                  <a:close/>
                  <a:moveTo>
                    <a:pt x="2157222" y="2401443"/>
                  </a:moveTo>
                  <a:cubicBezTo>
                    <a:pt x="2132457" y="2431415"/>
                    <a:pt x="2106422" y="2460371"/>
                    <a:pt x="2079371" y="2488184"/>
                  </a:cubicBezTo>
                  <a:lnTo>
                    <a:pt x="2038350" y="2448306"/>
                  </a:lnTo>
                  <a:cubicBezTo>
                    <a:pt x="2064385" y="2421509"/>
                    <a:pt x="2089277" y="2393696"/>
                    <a:pt x="2113153" y="2364994"/>
                  </a:cubicBezTo>
                  <a:close/>
                  <a:moveTo>
                    <a:pt x="1950847" y="2531999"/>
                  </a:moveTo>
                  <a:cubicBezTo>
                    <a:pt x="1921637" y="2557653"/>
                    <a:pt x="1891411" y="2582037"/>
                    <a:pt x="1860296" y="2605278"/>
                  </a:cubicBezTo>
                  <a:lnTo>
                    <a:pt x="1826133" y="2559431"/>
                  </a:lnTo>
                  <a:cubicBezTo>
                    <a:pt x="1856105" y="2537079"/>
                    <a:pt x="1885061" y="2513584"/>
                    <a:pt x="1913128" y="2488946"/>
                  </a:cubicBezTo>
                  <a:close/>
                  <a:moveTo>
                    <a:pt x="1726438" y="2628138"/>
                  </a:moveTo>
                  <a:cubicBezTo>
                    <a:pt x="1693545" y="2648839"/>
                    <a:pt x="1659890" y="2668143"/>
                    <a:pt x="1625346" y="2686177"/>
                  </a:cubicBezTo>
                  <a:lnTo>
                    <a:pt x="1598930" y="2635504"/>
                  </a:lnTo>
                  <a:cubicBezTo>
                    <a:pt x="1632077" y="2618232"/>
                    <a:pt x="1664462" y="2599563"/>
                    <a:pt x="1696085" y="2579751"/>
                  </a:cubicBezTo>
                  <a:close/>
                  <a:moveTo>
                    <a:pt x="1489583" y="2687574"/>
                  </a:moveTo>
                  <a:cubicBezTo>
                    <a:pt x="1454023" y="2702687"/>
                    <a:pt x="1417574" y="2716403"/>
                    <a:pt x="1380617" y="2728722"/>
                  </a:cubicBezTo>
                  <a:lnTo>
                    <a:pt x="1362583" y="2674493"/>
                  </a:lnTo>
                  <a:cubicBezTo>
                    <a:pt x="1398143" y="2662682"/>
                    <a:pt x="1433068" y="2649474"/>
                    <a:pt x="1467231" y="2634996"/>
                  </a:cubicBezTo>
                  <a:close/>
                  <a:moveTo>
                    <a:pt x="1246378" y="2708275"/>
                  </a:moveTo>
                  <a:cubicBezTo>
                    <a:pt x="1208913" y="2717419"/>
                    <a:pt x="1170813" y="2725166"/>
                    <a:pt x="1132205" y="2731389"/>
                  </a:cubicBezTo>
                  <a:lnTo>
                    <a:pt x="1123061" y="2675001"/>
                  </a:lnTo>
                  <a:cubicBezTo>
                    <a:pt x="1160145" y="2669032"/>
                    <a:pt x="1196721" y="2661539"/>
                    <a:pt x="1232789" y="2652776"/>
                  </a:cubicBezTo>
                  <a:close/>
                  <a:moveTo>
                    <a:pt x="1002919" y="2689860"/>
                  </a:moveTo>
                  <a:cubicBezTo>
                    <a:pt x="964438" y="2692908"/>
                    <a:pt x="925576" y="2694559"/>
                    <a:pt x="886206" y="2694559"/>
                  </a:cubicBezTo>
                  <a:lnTo>
                    <a:pt x="886079" y="2637409"/>
                  </a:lnTo>
                  <a:cubicBezTo>
                    <a:pt x="923798" y="2637409"/>
                    <a:pt x="961263" y="2635885"/>
                    <a:pt x="998220" y="2632837"/>
                  </a:cubicBezTo>
                  <a:close/>
                  <a:moveTo>
                    <a:pt x="764794" y="2633091"/>
                  </a:moveTo>
                  <a:cubicBezTo>
                    <a:pt x="725805" y="2630043"/>
                    <a:pt x="687197" y="2625471"/>
                    <a:pt x="648970" y="2619375"/>
                  </a:cubicBezTo>
                  <a:lnTo>
                    <a:pt x="657987" y="2562987"/>
                  </a:lnTo>
                  <a:cubicBezTo>
                    <a:pt x="694563" y="2568829"/>
                    <a:pt x="731774" y="2573147"/>
                    <a:pt x="769239" y="2576068"/>
                  </a:cubicBezTo>
                  <a:close/>
                  <a:moveTo>
                    <a:pt x="539242" y="2539492"/>
                  </a:moveTo>
                  <a:cubicBezTo>
                    <a:pt x="501269" y="2530348"/>
                    <a:pt x="463931" y="2519680"/>
                    <a:pt x="427228" y="2507615"/>
                  </a:cubicBezTo>
                  <a:lnTo>
                    <a:pt x="445135" y="2453386"/>
                  </a:lnTo>
                  <a:cubicBezTo>
                    <a:pt x="480441" y="2464943"/>
                    <a:pt x="516255" y="2475230"/>
                    <a:pt x="552704" y="2484120"/>
                  </a:cubicBezTo>
                  <a:close/>
                  <a:moveTo>
                    <a:pt x="331597" y="2411349"/>
                  </a:moveTo>
                  <a:cubicBezTo>
                    <a:pt x="295656" y="2396236"/>
                    <a:pt x="260477" y="2379726"/>
                    <a:pt x="226060" y="2361819"/>
                  </a:cubicBezTo>
                  <a:lnTo>
                    <a:pt x="252349" y="2311146"/>
                  </a:lnTo>
                  <a:cubicBezTo>
                    <a:pt x="285369" y="2328291"/>
                    <a:pt x="319278" y="2344166"/>
                    <a:pt x="353822" y="2358771"/>
                  </a:cubicBezTo>
                  <a:close/>
                  <a:moveTo>
                    <a:pt x="687070" y="2697988"/>
                  </a:moveTo>
                  <a:cubicBezTo>
                    <a:pt x="654050" y="2677414"/>
                    <a:pt x="621919" y="2655443"/>
                    <a:pt x="590804" y="2632329"/>
                  </a:cubicBezTo>
                  <a:lnTo>
                    <a:pt x="624840" y="2586482"/>
                  </a:lnTo>
                  <a:cubicBezTo>
                    <a:pt x="654812" y="2608707"/>
                    <a:pt x="685673" y="2629789"/>
                    <a:pt x="717296" y="2649601"/>
                  </a:cubicBezTo>
                  <a:close/>
                  <a:moveTo>
                    <a:pt x="500126" y="2559304"/>
                  </a:moveTo>
                  <a:cubicBezTo>
                    <a:pt x="470916" y="2533777"/>
                    <a:pt x="442595" y="2506980"/>
                    <a:pt x="415417" y="2479294"/>
                  </a:cubicBezTo>
                  <a:lnTo>
                    <a:pt x="456311" y="2439416"/>
                  </a:lnTo>
                  <a:cubicBezTo>
                    <a:pt x="482346" y="2466086"/>
                    <a:pt x="509524" y="2491740"/>
                    <a:pt x="537718" y="2516378"/>
                  </a:cubicBezTo>
                  <a:close/>
                  <a:moveTo>
                    <a:pt x="337312" y="2392680"/>
                  </a:moveTo>
                  <a:cubicBezTo>
                    <a:pt x="312420" y="2362835"/>
                    <a:pt x="288798" y="2331974"/>
                    <a:pt x="266446" y="2300224"/>
                  </a:cubicBezTo>
                  <a:lnTo>
                    <a:pt x="313182" y="2267204"/>
                  </a:lnTo>
                  <a:cubicBezTo>
                    <a:pt x="334772" y="2297684"/>
                    <a:pt x="357505" y="2327402"/>
                    <a:pt x="381381" y="2355977"/>
                  </a:cubicBezTo>
                  <a:close/>
                  <a:moveTo>
                    <a:pt x="203073" y="2202434"/>
                  </a:moveTo>
                  <a:cubicBezTo>
                    <a:pt x="183261" y="2169033"/>
                    <a:pt x="164846" y="2134870"/>
                    <a:pt x="147701" y="2099945"/>
                  </a:cubicBezTo>
                  <a:lnTo>
                    <a:pt x="199009" y="2074799"/>
                  </a:lnTo>
                  <a:cubicBezTo>
                    <a:pt x="215392" y="2108454"/>
                    <a:pt x="233172" y="2141220"/>
                    <a:pt x="252222" y="2173351"/>
                  </a:cubicBezTo>
                  <a:close/>
                  <a:moveTo>
                    <a:pt x="100711" y="1993265"/>
                  </a:moveTo>
                  <a:cubicBezTo>
                    <a:pt x="86487" y="1957197"/>
                    <a:pt x="73787" y="1920494"/>
                    <a:pt x="62484" y="1883029"/>
                  </a:cubicBezTo>
                  <a:lnTo>
                    <a:pt x="117221" y="1866519"/>
                  </a:lnTo>
                  <a:cubicBezTo>
                    <a:pt x="128143" y="1902460"/>
                    <a:pt x="140335" y="1937766"/>
                    <a:pt x="154051" y="1972310"/>
                  </a:cubicBezTo>
                  <a:close/>
                  <a:moveTo>
                    <a:pt x="33147" y="1770380"/>
                  </a:moveTo>
                  <a:cubicBezTo>
                    <a:pt x="25019" y="1732661"/>
                    <a:pt x="18288" y="1694434"/>
                    <a:pt x="13081" y="1655699"/>
                  </a:cubicBezTo>
                  <a:lnTo>
                    <a:pt x="69723" y="1648079"/>
                  </a:lnTo>
                  <a:cubicBezTo>
                    <a:pt x="74676" y="1685290"/>
                    <a:pt x="81153" y="1721993"/>
                    <a:pt x="89027" y="1758188"/>
                  </a:cubicBezTo>
                  <a:close/>
                  <a:moveTo>
                    <a:pt x="2159" y="1539748"/>
                  </a:moveTo>
                  <a:cubicBezTo>
                    <a:pt x="762" y="1513078"/>
                    <a:pt x="0" y="1486281"/>
                    <a:pt x="0" y="1459230"/>
                  </a:cubicBezTo>
                  <a:lnTo>
                    <a:pt x="28575" y="1459230"/>
                  </a:lnTo>
                  <a:lnTo>
                    <a:pt x="57150" y="1459230"/>
                  </a:lnTo>
                  <a:lnTo>
                    <a:pt x="28575" y="1459230"/>
                  </a:lnTo>
                  <a:lnTo>
                    <a:pt x="0" y="1459230"/>
                  </a:lnTo>
                  <a:cubicBezTo>
                    <a:pt x="0" y="1419987"/>
                    <a:pt x="1524" y="1380998"/>
                    <a:pt x="4572" y="1342517"/>
                  </a:cubicBezTo>
                  <a:lnTo>
                    <a:pt x="61595" y="1346962"/>
                  </a:lnTo>
                  <a:cubicBezTo>
                    <a:pt x="58674" y="1383919"/>
                    <a:pt x="57150" y="1421384"/>
                    <a:pt x="57150" y="1459103"/>
                  </a:cubicBezTo>
                  <a:cubicBezTo>
                    <a:pt x="57150" y="1474851"/>
                    <a:pt x="44323" y="1487678"/>
                    <a:pt x="28575" y="1487678"/>
                  </a:cubicBezTo>
                  <a:cubicBezTo>
                    <a:pt x="12827" y="1487678"/>
                    <a:pt x="0" y="1475105"/>
                    <a:pt x="0" y="1459357"/>
                  </a:cubicBezTo>
                  <a:cubicBezTo>
                    <a:pt x="0" y="1443609"/>
                    <a:pt x="12827" y="1430782"/>
                    <a:pt x="28575" y="1430782"/>
                  </a:cubicBezTo>
                  <a:cubicBezTo>
                    <a:pt x="44323" y="1430782"/>
                    <a:pt x="57150" y="1443609"/>
                    <a:pt x="57150" y="1459357"/>
                  </a:cubicBezTo>
                  <a:cubicBezTo>
                    <a:pt x="57150" y="1485265"/>
                    <a:pt x="57912" y="1511173"/>
                    <a:pt x="59309" y="1536700"/>
                  </a:cubicBezTo>
                  <a:close/>
                </a:path>
              </a:pathLst>
            </a:custGeom>
            <a:solidFill>
              <a:srgbClr val="FFFFFF"/>
            </a:solidFill>
          </p:spPr>
        </p:sp>
      </p:grpSp>
      <p:sp>
        <p:nvSpPr>
          <p:cNvPr id="23" name="TextBox 23"/>
          <p:cNvSpPr txBox="1"/>
          <p:nvPr/>
        </p:nvSpPr>
        <p:spPr>
          <a:xfrm>
            <a:off x="14191873" y="4551045"/>
            <a:ext cx="1458500" cy="1381089"/>
          </a:xfrm>
          <a:prstGeom prst="rect">
            <a:avLst/>
          </a:prstGeom>
        </p:spPr>
        <p:txBody>
          <a:bodyPr lIns="0" tIns="0" rIns="0" bIns="0" rtlCol="0" anchor="t">
            <a:spAutoFit/>
          </a:bodyPr>
          <a:lstStyle/>
          <a:p>
            <a:pPr algn="ctr">
              <a:lnSpc>
                <a:spcPts val="10800"/>
              </a:lnSpc>
            </a:pPr>
            <a:r>
              <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04</a:t>
            </a:r>
            <a:endPar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4" name="TextBox 24"/>
          <p:cNvSpPr txBox="1"/>
          <p:nvPr/>
        </p:nvSpPr>
        <p:spPr>
          <a:xfrm>
            <a:off x="13065204" y="8130389"/>
            <a:ext cx="3711837" cy="371475"/>
          </a:xfrm>
          <a:prstGeom prst="rect">
            <a:avLst/>
          </a:prstGeom>
        </p:spPr>
        <p:txBody>
          <a:bodyPr lIns="0" tIns="0" rIns="0" bIns="0" rtlCol="0" anchor="t">
            <a:spAutoFit/>
          </a:bodyPr>
          <a:lstStyle/>
          <a:p>
            <a:pPr algn="ctr">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project plan</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124275" y="0"/>
            <a:ext cx="4447864" cy="9696419"/>
            <a:chOff x="0" y="0"/>
            <a:chExt cx="5930485" cy="12928559"/>
          </a:xfrm>
        </p:grpSpPr>
        <p:sp>
          <p:nvSpPr>
            <p:cNvPr id="3" name="AutoShape 3"/>
            <p:cNvSpPr/>
            <p:nvPr/>
          </p:nvSpPr>
          <p:spPr>
            <a:xfrm rot="5400000">
              <a:off x="-5441929" y="6438879"/>
              <a:ext cx="12928559" cy="0"/>
            </a:xfrm>
            <a:prstGeom prst="line">
              <a:avLst/>
            </a:prstGeom>
            <a:ln w="50800" cap="rnd">
              <a:solidFill>
                <a:srgbClr val="FFFFFF"/>
              </a:solidFill>
              <a:prstDash val="solid"/>
              <a:headEnd type="none" w="sm" len="sm"/>
              <a:tailEnd type="none" w="sm" len="sm"/>
            </a:ln>
          </p:spPr>
        </p:sp>
        <p:sp>
          <p:nvSpPr>
            <p:cNvPr id="4" name="AutoShape 4"/>
            <p:cNvSpPr/>
            <p:nvPr/>
          </p:nvSpPr>
          <p:spPr>
            <a:xfrm>
              <a:off x="0" y="1746209"/>
              <a:ext cx="5930485" cy="0"/>
            </a:xfrm>
            <a:prstGeom prst="line">
              <a:avLst/>
            </a:prstGeom>
            <a:ln w="50800" cap="rnd">
              <a:solidFill>
                <a:srgbClr val="FFFFFF"/>
              </a:solidFill>
              <a:prstDash val="solid"/>
              <a:headEnd type="none" w="sm" len="sm"/>
              <a:tailEnd type="none" w="sm" len="sm"/>
            </a:ln>
          </p:spPr>
        </p:sp>
      </p:grpSp>
      <p:grpSp>
        <p:nvGrpSpPr>
          <p:cNvPr id="5" name="Group 5"/>
          <p:cNvGrpSpPr/>
          <p:nvPr/>
        </p:nvGrpSpPr>
        <p:grpSpPr>
          <a:xfrm>
            <a:off x="4081840" y="0"/>
            <a:ext cx="10124319" cy="101243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7696">
                <a:alpha val="54902"/>
              </a:srgbClr>
            </a:solidFill>
          </p:spPr>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3900"/>
                </a:lnSpc>
              </a:pPr>
            </a:p>
          </p:txBody>
        </p:sp>
      </p:grpSp>
      <p:grpSp>
        <p:nvGrpSpPr>
          <p:cNvPr id="8" name="Group 8"/>
          <p:cNvGrpSpPr/>
          <p:nvPr/>
        </p:nvGrpSpPr>
        <p:grpSpPr>
          <a:xfrm>
            <a:off x="7222519" y="2961766"/>
            <a:ext cx="3842961" cy="3842961"/>
            <a:chOff x="0" y="0"/>
            <a:chExt cx="5123948" cy="5123948"/>
          </a:xfrm>
        </p:grpSpPr>
        <p:sp>
          <p:nvSpPr>
            <p:cNvPr id="9" name="Freeform 9"/>
            <p:cNvSpPr/>
            <p:nvPr/>
          </p:nvSpPr>
          <p:spPr>
            <a:xfrm>
              <a:off x="0" y="0"/>
              <a:ext cx="5123942" cy="5123942"/>
            </a:xfrm>
            <a:custGeom>
              <a:avLst/>
              <a:gdLst/>
              <a:ahLst/>
              <a:cxnLst/>
              <a:rect l="l" t="t" r="r" b="b"/>
              <a:pathLst>
                <a:path w="5123942" h="5123942">
                  <a:moveTo>
                    <a:pt x="0" y="2561971"/>
                  </a:moveTo>
                  <a:cubicBezTo>
                    <a:pt x="0" y="1147064"/>
                    <a:pt x="1147064" y="0"/>
                    <a:pt x="2561971" y="0"/>
                  </a:cubicBezTo>
                  <a:cubicBezTo>
                    <a:pt x="3976878" y="0"/>
                    <a:pt x="5123942" y="1147064"/>
                    <a:pt x="5123942" y="2561971"/>
                  </a:cubicBezTo>
                  <a:cubicBezTo>
                    <a:pt x="5123942" y="3976878"/>
                    <a:pt x="3976878" y="5123942"/>
                    <a:pt x="2561971" y="5123942"/>
                  </a:cubicBezTo>
                  <a:cubicBezTo>
                    <a:pt x="1147064" y="5123942"/>
                    <a:pt x="0" y="3976878"/>
                    <a:pt x="0" y="2561971"/>
                  </a:cubicBezTo>
                  <a:close/>
                  <a:moveTo>
                    <a:pt x="381381" y="2561971"/>
                  </a:moveTo>
                  <a:cubicBezTo>
                    <a:pt x="381381" y="3766312"/>
                    <a:pt x="1357630" y="4742561"/>
                    <a:pt x="2561971" y="4742561"/>
                  </a:cubicBezTo>
                  <a:cubicBezTo>
                    <a:pt x="3766312" y="4742561"/>
                    <a:pt x="4742561" y="3766312"/>
                    <a:pt x="4742561" y="2561971"/>
                  </a:cubicBezTo>
                  <a:cubicBezTo>
                    <a:pt x="4742561" y="1357630"/>
                    <a:pt x="3766312" y="381381"/>
                    <a:pt x="2561971" y="381381"/>
                  </a:cubicBezTo>
                  <a:cubicBezTo>
                    <a:pt x="1357630" y="381381"/>
                    <a:pt x="381381" y="1357630"/>
                    <a:pt x="381381" y="2561971"/>
                  </a:cubicBezTo>
                  <a:close/>
                </a:path>
              </a:pathLst>
            </a:custGeom>
            <a:solidFill>
              <a:srgbClr val="DD9215"/>
            </a:solidFill>
          </p:spPr>
        </p:sp>
      </p:grpSp>
      <p:grpSp>
        <p:nvGrpSpPr>
          <p:cNvPr id="10" name="Group 10"/>
          <p:cNvGrpSpPr/>
          <p:nvPr/>
        </p:nvGrpSpPr>
        <p:grpSpPr>
          <a:xfrm>
            <a:off x="5774011" y="4883246"/>
            <a:ext cx="2630464" cy="2630463"/>
            <a:chOff x="0" y="0"/>
            <a:chExt cx="3507285" cy="3507285"/>
          </a:xfrm>
        </p:grpSpPr>
        <p:sp>
          <p:nvSpPr>
            <p:cNvPr id="11" name="Freeform 11"/>
            <p:cNvSpPr/>
            <p:nvPr/>
          </p:nvSpPr>
          <p:spPr>
            <a:xfrm>
              <a:off x="12700" y="12700"/>
              <a:ext cx="3482594" cy="3482594"/>
            </a:xfrm>
            <a:custGeom>
              <a:avLst/>
              <a:gdLst/>
              <a:ahLst/>
              <a:cxnLst/>
              <a:rect l="l" t="t" r="r" b="b"/>
              <a:pathLst>
                <a:path w="3482594" h="3482594">
                  <a:moveTo>
                    <a:pt x="0" y="1741297"/>
                  </a:moveTo>
                  <a:cubicBezTo>
                    <a:pt x="0" y="779653"/>
                    <a:pt x="779653" y="0"/>
                    <a:pt x="1741297" y="0"/>
                  </a:cubicBezTo>
                  <a:cubicBezTo>
                    <a:pt x="2702941" y="0"/>
                    <a:pt x="3482594" y="779653"/>
                    <a:pt x="3482594" y="1741297"/>
                  </a:cubicBezTo>
                  <a:cubicBezTo>
                    <a:pt x="3482594" y="2702941"/>
                    <a:pt x="2703068" y="3482594"/>
                    <a:pt x="1741297" y="3482594"/>
                  </a:cubicBezTo>
                  <a:cubicBezTo>
                    <a:pt x="779526" y="3482594"/>
                    <a:pt x="0" y="2703068"/>
                    <a:pt x="0" y="1741297"/>
                  </a:cubicBezTo>
                  <a:close/>
                  <a:moveTo>
                    <a:pt x="259207" y="1741297"/>
                  </a:moveTo>
                  <a:cubicBezTo>
                    <a:pt x="259207" y="2559812"/>
                    <a:pt x="922782" y="3223387"/>
                    <a:pt x="1741297" y="3223387"/>
                  </a:cubicBezTo>
                  <a:cubicBezTo>
                    <a:pt x="2559812" y="3223387"/>
                    <a:pt x="3223387" y="2559812"/>
                    <a:pt x="3223387" y="1741297"/>
                  </a:cubicBezTo>
                  <a:cubicBezTo>
                    <a:pt x="3223387" y="922782"/>
                    <a:pt x="2559812" y="259207"/>
                    <a:pt x="1741297" y="259207"/>
                  </a:cubicBezTo>
                  <a:cubicBezTo>
                    <a:pt x="922782" y="259207"/>
                    <a:pt x="259207" y="922782"/>
                    <a:pt x="259207" y="1741297"/>
                  </a:cubicBezTo>
                  <a:close/>
                </a:path>
              </a:pathLst>
            </a:custGeom>
            <a:solidFill>
              <a:srgbClr val="5B9BD5"/>
            </a:solidFill>
          </p:spPr>
        </p:sp>
        <p:sp>
          <p:nvSpPr>
            <p:cNvPr id="12" name="Freeform 12"/>
            <p:cNvSpPr/>
            <p:nvPr/>
          </p:nvSpPr>
          <p:spPr>
            <a:xfrm>
              <a:off x="0" y="0"/>
              <a:ext cx="3507994" cy="3507994"/>
            </a:xfrm>
            <a:custGeom>
              <a:avLst/>
              <a:gdLst/>
              <a:ahLst/>
              <a:cxnLst/>
              <a:rect l="l" t="t" r="r" b="b"/>
              <a:pathLst>
                <a:path w="3507994" h="3507994">
                  <a:moveTo>
                    <a:pt x="0" y="1753997"/>
                  </a:moveTo>
                  <a:cubicBezTo>
                    <a:pt x="0" y="785368"/>
                    <a:pt x="785368" y="0"/>
                    <a:pt x="1753997" y="0"/>
                  </a:cubicBezTo>
                  <a:lnTo>
                    <a:pt x="1753997" y="12700"/>
                  </a:lnTo>
                  <a:lnTo>
                    <a:pt x="1753997" y="0"/>
                  </a:lnTo>
                  <a:cubicBezTo>
                    <a:pt x="2722753" y="0"/>
                    <a:pt x="3507994" y="785368"/>
                    <a:pt x="3507994" y="1753997"/>
                  </a:cubicBezTo>
                  <a:lnTo>
                    <a:pt x="3495294" y="1753997"/>
                  </a:lnTo>
                  <a:lnTo>
                    <a:pt x="3507994" y="1753997"/>
                  </a:lnTo>
                  <a:cubicBezTo>
                    <a:pt x="3507994" y="2722753"/>
                    <a:pt x="2722626" y="3507994"/>
                    <a:pt x="1753997" y="3507994"/>
                  </a:cubicBezTo>
                  <a:lnTo>
                    <a:pt x="1753997" y="3495294"/>
                  </a:lnTo>
                  <a:lnTo>
                    <a:pt x="1753997" y="3507994"/>
                  </a:lnTo>
                  <a:cubicBezTo>
                    <a:pt x="785368" y="3507994"/>
                    <a:pt x="0" y="2722753"/>
                    <a:pt x="0" y="1753997"/>
                  </a:cubicBezTo>
                  <a:lnTo>
                    <a:pt x="12700" y="1753997"/>
                  </a:lnTo>
                  <a:lnTo>
                    <a:pt x="23368" y="1760855"/>
                  </a:lnTo>
                  <a:cubicBezTo>
                    <a:pt x="20320" y="1765554"/>
                    <a:pt x="14478" y="1767840"/>
                    <a:pt x="9144" y="1766189"/>
                  </a:cubicBezTo>
                  <a:cubicBezTo>
                    <a:pt x="3810" y="1764538"/>
                    <a:pt x="0" y="1759585"/>
                    <a:pt x="0" y="1753997"/>
                  </a:cubicBezTo>
                  <a:moveTo>
                    <a:pt x="25400" y="1753997"/>
                  </a:moveTo>
                  <a:lnTo>
                    <a:pt x="12700" y="1753997"/>
                  </a:lnTo>
                  <a:lnTo>
                    <a:pt x="2032" y="1747139"/>
                  </a:lnTo>
                  <a:cubicBezTo>
                    <a:pt x="5080" y="1742440"/>
                    <a:pt x="10922" y="1740154"/>
                    <a:pt x="16256" y="1741805"/>
                  </a:cubicBezTo>
                  <a:cubicBezTo>
                    <a:pt x="21590" y="1743456"/>
                    <a:pt x="25400" y="1748409"/>
                    <a:pt x="25400" y="1753997"/>
                  </a:cubicBezTo>
                  <a:cubicBezTo>
                    <a:pt x="25400" y="2708656"/>
                    <a:pt x="799338" y="3482594"/>
                    <a:pt x="1753997" y="3482594"/>
                  </a:cubicBezTo>
                  <a:cubicBezTo>
                    <a:pt x="2708656" y="3482594"/>
                    <a:pt x="3482594" y="2708656"/>
                    <a:pt x="3482594" y="1753997"/>
                  </a:cubicBezTo>
                  <a:cubicBezTo>
                    <a:pt x="3482594" y="799338"/>
                    <a:pt x="2708783" y="25400"/>
                    <a:pt x="1753997" y="25400"/>
                  </a:cubicBezTo>
                  <a:lnTo>
                    <a:pt x="1753997" y="12700"/>
                  </a:lnTo>
                  <a:lnTo>
                    <a:pt x="1753997" y="25400"/>
                  </a:lnTo>
                  <a:cubicBezTo>
                    <a:pt x="799338" y="25400"/>
                    <a:pt x="25400" y="799338"/>
                    <a:pt x="25400" y="1753997"/>
                  </a:cubicBezTo>
                  <a:close/>
                  <a:moveTo>
                    <a:pt x="271907" y="1766697"/>
                  </a:moveTo>
                  <a:lnTo>
                    <a:pt x="271907" y="1753997"/>
                  </a:lnTo>
                  <a:lnTo>
                    <a:pt x="284607" y="1753997"/>
                  </a:lnTo>
                  <a:cubicBezTo>
                    <a:pt x="284607" y="2565527"/>
                    <a:pt x="942467" y="3223387"/>
                    <a:pt x="1753997" y="3223387"/>
                  </a:cubicBezTo>
                  <a:lnTo>
                    <a:pt x="1753997" y="3236087"/>
                  </a:lnTo>
                  <a:lnTo>
                    <a:pt x="1753997" y="3223387"/>
                  </a:lnTo>
                  <a:cubicBezTo>
                    <a:pt x="2565527" y="3223387"/>
                    <a:pt x="3223387" y="2565527"/>
                    <a:pt x="3223387" y="1753997"/>
                  </a:cubicBezTo>
                  <a:lnTo>
                    <a:pt x="3236087" y="1753997"/>
                  </a:lnTo>
                  <a:lnTo>
                    <a:pt x="3223387" y="1753997"/>
                  </a:lnTo>
                  <a:cubicBezTo>
                    <a:pt x="3223387" y="942467"/>
                    <a:pt x="2565527" y="284607"/>
                    <a:pt x="1753997" y="284607"/>
                  </a:cubicBezTo>
                  <a:lnTo>
                    <a:pt x="1753997" y="271907"/>
                  </a:lnTo>
                  <a:lnTo>
                    <a:pt x="1753997" y="259207"/>
                  </a:lnTo>
                  <a:cubicBezTo>
                    <a:pt x="1760982" y="259207"/>
                    <a:pt x="1766697" y="264922"/>
                    <a:pt x="1766697" y="271907"/>
                  </a:cubicBezTo>
                  <a:cubicBezTo>
                    <a:pt x="1766697" y="278892"/>
                    <a:pt x="1760982" y="284607"/>
                    <a:pt x="1753997" y="284607"/>
                  </a:cubicBezTo>
                  <a:cubicBezTo>
                    <a:pt x="942467" y="284607"/>
                    <a:pt x="284607" y="942467"/>
                    <a:pt x="284607" y="1753997"/>
                  </a:cubicBezTo>
                  <a:cubicBezTo>
                    <a:pt x="284607" y="1760982"/>
                    <a:pt x="278892" y="1766697"/>
                    <a:pt x="271907" y="1766697"/>
                  </a:cubicBezTo>
                  <a:lnTo>
                    <a:pt x="271907" y="1753997"/>
                  </a:lnTo>
                  <a:lnTo>
                    <a:pt x="271907" y="1766697"/>
                  </a:lnTo>
                  <a:moveTo>
                    <a:pt x="271907" y="1741297"/>
                  </a:moveTo>
                  <a:lnTo>
                    <a:pt x="271907" y="1753997"/>
                  </a:lnTo>
                  <a:lnTo>
                    <a:pt x="259207" y="1753997"/>
                  </a:lnTo>
                  <a:cubicBezTo>
                    <a:pt x="259207" y="928497"/>
                    <a:pt x="928497" y="259207"/>
                    <a:pt x="1753997" y="259207"/>
                  </a:cubicBezTo>
                  <a:lnTo>
                    <a:pt x="1753997" y="271907"/>
                  </a:lnTo>
                  <a:lnTo>
                    <a:pt x="1753997" y="284607"/>
                  </a:lnTo>
                  <a:cubicBezTo>
                    <a:pt x="1747012" y="284607"/>
                    <a:pt x="1741297" y="278892"/>
                    <a:pt x="1741297" y="271907"/>
                  </a:cubicBezTo>
                  <a:cubicBezTo>
                    <a:pt x="1741297" y="264922"/>
                    <a:pt x="1747012" y="259207"/>
                    <a:pt x="1753997" y="259207"/>
                  </a:cubicBezTo>
                  <a:cubicBezTo>
                    <a:pt x="2579497" y="259207"/>
                    <a:pt x="3248787" y="928497"/>
                    <a:pt x="3248787" y="1753997"/>
                  </a:cubicBezTo>
                  <a:cubicBezTo>
                    <a:pt x="3248787" y="2579497"/>
                    <a:pt x="2579497" y="3248787"/>
                    <a:pt x="1753997" y="3248787"/>
                  </a:cubicBezTo>
                  <a:cubicBezTo>
                    <a:pt x="928497" y="3248787"/>
                    <a:pt x="259207" y="2579497"/>
                    <a:pt x="259207" y="1753997"/>
                  </a:cubicBezTo>
                  <a:cubicBezTo>
                    <a:pt x="259207" y="1750568"/>
                    <a:pt x="260604" y="1747393"/>
                    <a:pt x="262890" y="1744980"/>
                  </a:cubicBezTo>
                  <a:cubicBezTo>
                    <a:pt x="265176" y="1742567"/>
                    <a:pt x="268478" y="1741297"/>
                    <a:pt x="271907" y="1741297"/>
                  </a:cubicBezTo>
                  <a:close/>
                </a:path>
              </a:pathLst>
            </a:custGeom>
            <a:solidFill>
              <a:srgbClr val="41719C"/>
            </a:solidFill>
          </p:spPr>
        </p:sp>
      </p:grpSp>
      <p:grpSp>
        <p:nvGrpSpPr>
          <p:cNvPr id="13" name="Group 13"/>
          <p:cNvGrpSpPr/>
          <p:nvPr/>
        </p:nvGrpSpPr>
        <p:grpSpPr>
          <a:xfrm>
            <a:off x="5719671" y="1962557"/>
            <a:ext cx="2630464" cy="2770239"/>
            <a:chOff x="0" y="0"/>
            <a:chExt cx="3507285" cy="3693652"/>
          </a:xfrm>
        </p:grpSpPr>
        <p:sp>
          <p:nvSpPr>
            <p:cNvPr id="14" name="Freeform 14"/>
            <p:cNvSpPr/>
            <p:nvPr/>
          </p:nvSpPr>
          <p:spPr>
            <a:xfrm>
              <a:off x="12700" y="13375"/>
              <a:ext cx="3482594" cy="3667650"/>
            </a:xfrm>
            <a:custGeom>
              <a:avLst/>
              <a:gdLst/>
              <a:ahLst/>
              <a:cxnLst/>
              <a:rect l="l" t="t" r="r" b="b"/>
              <a:pathLst>
                <a:path w="3482594" h="3667650">
                  <a:moveTo>
                    <a:pt x="0" y="1833825"/>
                  </a:moveTo>
                  <a:cubicBezTo>
                    <a:pt x="0" y="821082"/>
                    <a:pt x="779653" y="0"/>
                    <a:pt x="1741297" y="0"/>
                  </a:cubicBezTo>
                  <a:cubicBezTo>
                    <a:pt x="2702941" y="0"/>
                    <a:pt x="3482594" y="821082"/>
                    <a:pt x="3482594" y="1833825"/>
                  </a:cubicBezTo>
                  <a:cubicBezTo>
                    <a:pt x="3482594" y="2846568"/>
                    <a:pt x="2703068" y="3667650"/>
                    <a:pt x="1741297" y="3667650"/>
                  </a:cubicBezTo>
                  <a:cubicBezTo>
                    <a:pt x="779526" y="3667650"/>
                    <a:pt x="0" y="2846702"/>
                    <a:pt x="0" y="1833825"/>
                  </a:cubicBezTo>
                  <a:close/>
                  <a:moveTo>
                    <a:pt x="259207" y="1833825"/>
                  </a:moveTo>
                  <a:cubicBezTo>
                    <a:pt x="259207" y="2695833"/>
                    <a:pt x="922782" y="3394669"/>
                    <a:pt x="1741297" y="3394669"/>
                  </a:cubicBezTo>
                  <a:cubicBezTo>
                    <a:pt x="2559812" y="3394669"/>
                    <a:pt x="3223387" y="2695833"/>
                    <a:pt x="3223387" y="1833825"/>
                  </a:cubicBezTo>
                  <a:cubicBezTo>
                    <a:pt x="3223387" y="971816"/>
                    <a:pt x="2559812" y="272980"/>
                    <a:pt x="1741297" y="272980"/>
                  </a:cubicBezTo>
                  <a:cubicBezTo>
                    <a:pt x="922782" y="272980"/>
                    <a:pt x="259207" y="971816"/>
                    <a:pt x="259207" y="1833825"/>
                  </a:cubicBezTo>
                  <a:close/>
                </a:path>
              </a:pathLst>
            </a:custGeom>
            <a:solidFill>
              <a:srgbClr val="5B9BD5"/>
            </a:solidFill>
          </p:spPr>
        </p:sp>
        <p:sp>
          <p:nvSpPr>
            <p:cNvPr id="15" name="Freeform 15"/>
            <p:cNvSpPr/>
            <p:nvPr/>
          </p:nvSpPr>
          <p:spPr>
            <a:xfrm>
              <a:off x="0" y="0"/>
              <a:ext cx="3507994" cy="3694362"/>
            </a:xfrm>
            <a:custGeom>
              <a:avLst/>
              <a:gdLst/>
              <a:ahLst/>
              <a:cxnLst/>
              <a:rect l="l" t="t" r="r" b="b"/>
              <a:pathLst>
                <a:path w="3507994" h="3694362">
                  <a:moveTo>
                    <a:pt x="0" y="1847200"/>
                  </a:moveTo>
                  <a:cubicBezTo>
                    <a:pt x="0" y="827100"/>
                    <a:pt x="785368" y="0"/>
                    <a:pt x="1753997" y="0"/>
                  </a:cubicBezTo>
                  <a:lnTo>
                    <a:pt x="1753997" y="13375"/>
                  </a:lnTo>
                  <a:lnTo>
                    <a:pt x="1753997" y="0"/>
                  </a:lnTo>
                  <a:cubicBezTo>
                    <a:pt x="2722753" y="0"/>
                    <a:pt x="3507994" y="827100"/>
                    <a:pt x="3507994" y="1847200"/>
                  </a:cubicBezTo>
                  <a:lnTo>
                    <a:pt x="3495294" y="1847200"/>
                  </a:lnTo>
                  <a:lnTo>
                    <a:pt x="3507994" y="1847200"/>
                  </a:lnTo>
                  <a:cubicBezTo>
                    <a:pt x="3507994" y="2867433"/>
                    <a:pt x="2722626" y="3694362"/>
                    <a:pt x="1753997" y="3694362"/>
                  </a:cubicBezTo>
                  <a:lnTo>
                    <a:pt x="1753997" y="3681025"/>
                  </a:lnTo>
                  <a:lnTo>
                    <a:pt x="1753997" y="3694362"/>
                  </a:lnTo>
                  <a:cubicBezTo>
                    <a:pt x="785368" y="3694362"/>
                    <a:pt x="0" y="2867433"/>
                    <a:pt x="0" y="1847200"/>
                  </a:cubicBezTo>
                  <a:lnTo>
                    <a:pt x="12700" y="1847200"/>
                  </a:lnTo>
                  <a:lnTo>
                    <a:pt x="23368" y="1854422"/>
                  </a:lnTo>
                  <a:cubicBezTo>
                    <a:pt x="20320" y="1859371"/>
                    <a:pt x="14478" y="1861778"/>
                    <a:pt x="9144" y="1860040"/>
                  </a:cubicBezTo>
                  <a:cubicBezTo>
                    <a:pt x="3810" y="1858301"/>
                    <a:pt x="0" y="1853085"/>
                    <a:pt x="0" y="1847200"/>
                  </a:cubicBezTo>
                  <a:moveTo>
                    <a:pt x="25400" y="1847200"/>
                  </a:moveTo>
                  <a:lnTo>
                    <a:pt x="12700" y="1847200"/>
                  </a:lnTo>
                  <a:lnTo>
                    <a:pt x="2032" y="1839977"/>
                  </a:lnTo>
                  <a:cubicBezTo>
                    <a:pt x="5080" y="1835029"/>
                    <a:pt x="10922" y="1832621"/>
                    <a:pt x="16256" y="1834360"/>
                  </a:cubicBezTo>
                  <a:cubicBezTo>
                    <a:pt x="21590" y="1836099"/>
                    <a:pt x="25400" y="1841315"/>
                    <a:pt x="25400" y="1847200"/>
                  </a:cubicBezTo>
                  <a:cubicBezTo>
                    <a:pt x="25400" y="2852587"/>
                    <a:pt x="799338" y="3667650"/>
                    <a:pt x="1753997" y="3667650"/>
                  </a:cubicBezTo>
                  <a:cubicBezTo>
                    <a:pt x="2708656" y="3667650"/>
                    <a:pt x="3482594" y="2852587"/>
                    <a:pt x="3482594" y="1847200"/>
                  </a:cubicBezTo>
                  <a:cubicBezTo>
                    <a:pt x="3482594" y="841813"/>
                    <a:pt x="2708783" y="26750"/>
                    <a:pt x="1753997" y="26750"/>
                  </a:cubicBezTo>
                  <a:lnTo>
                    <a:pt x="1753997" y="13375"/>
                  </a:lnTo>
                  <a:lnTo>
                    <a:pt x="1753997" y="26750"/>
                  </a:lnTo>
                  <a:cubicBezTo>
                    <a:pt x="799338" y="26750"/>
                    <a:pt x="25400" y="841813"/>
                    <a:pt x="25400" y="1847200"/>
                  </a:cubicBezTo>
                  <a:close/>
                  <a:moveTo>
                    <a:pt x="271907" y="1860575"/>
                  </a:moveTo>
                  <a:lnTo>
                    <a:pt x="271907" y="1847200"/>
                  </a:lnTo>
                  <a:lnTo>
                    <a:pt x="284607" y="1847200"/>
                  </a:lnTo>
                  <a:cubicBezTo>
                    <a:pt x="284607" y="2701853"/>
                    <a:pt x="942467" y="3394669"/>
                    <a:pt x="1753997" y="3394669"/>
                  </a:cubicBezTo>
                  <a:lnTo>
                    <a:pt x="1753997" y="3408044"/>
                  </a:lnTo>
                  <a:lnTo>
                    <a:pt x="1753997" y="3394669"/>
                  </a:lnTo>
                  <a:cubicBezTo>
                    <a:pt x="2565527" y="3394669"/>
                    <a:pt x="3223387" y="2701852"/>
                    <a:pt x="3223387" y="1847200"/>
                  </a:cubicBezTo>
                  <a:lnTo>
                    <a:pt x="3236087" y="1847200"/>
                  </a:lnTo>
                  <a:lnTo>
                    <a:pt x="3223387" y="1847200"/>
                  </a:lnTo>
                  <a:cubicBezTo>
                    <a:pt x="3223387" y="992547"/>
                    <a:pt x="2565527" y="299730"/>
                    <a:pt x="1753997" y="299730"/>
                  </a:cubicBezTo>
                  <a:lnTo>
                    <a:pt x="1753997" y="286355"/>
                  </a:lnTo>
                  <a:lnTo>
                    <a:pt x="1753997" y="272981"/>
                  </a:lnTo>
                  <a:cubicBezTo>
                    <a:pt x="1760982" y="272981"/>
                    <a:pt x="1766697" y="278999"/>
                    <a:pt x="1766697" y="286355"/>
                  </a:cubicBezTo>
                  <a:cubicBezTo>
                    <a:pt x="1766697" y="293712"/>
                    <a:pt x="1760982" y="299730"/>
                    <a:pt x="1753997" y="299730"/>
                  </a:cubicBezTo>
                  <a:cubicBezTo>
                    <a:pt x="942467" y="299730"/>
                    <a:pt x="284607" y="992547"/>
                    <a:pt x="284607" y="1847200"/>
                  </a:cubicBezTo>
                  <a:cubicBezTo>
                    <a:pt x="284607" y="1854556"/>
                    <a:pt x="278892" y="1860575"/>
                    <a:pt x="271907" y="1860575"/>
                  </a:cubicBezTo>
                  <a:lnTo>
                    <a:pt x="271907" y="1847200"/>
                  </a:lnTo>
                  <a:lnTo>
                    <a:pt x="271907" y="1860575"/>
                  </a:lnTo>
                  <a:moveTo>
                    <a:pt x="271907" y="1833825"/>
                  </a:moveTo>
                  <a:lnTo>
                    <a:pt x="271907" y="1847200"/>
                  </a:lnTo>
                  <a:lnTo>
                    <a:pt x="259207" y="1847200"/>
                  </a:lnTo>
                  <a:cubicBezTo>
                    <a:pt x="259207" y="977835"/>
                    <a:pt x="928497" y="272981"/>
                    <a:pt x="1753997" y="272981"/>
                  </a:cubicBezTo>
                  <a:lnTo>
                    <a:pt x="1753997" y="286355"/>
                  </a:lnTo>
                  <a:lnTo>
                    <a:pt x="1753997" y="299730"/>
                  </a:lnTo>
                  <a:cubicBezTo>
                    <a:pt x="1747012" y="299730"/>
                    <a:pt x="1741297" y="293712"/>
                    <a:pt x="1741297" y="286355"/>
                  </a:cubicBezTo>
                  <a:cubicBezTo>
                    <a:pt x="1741297" y="278999"/>
                    <a:pt x="1747012" y="272981"/>
                    <a:pt x="1753997" y="272981"/>
                  </a:cubicBezTo>
                  <a:cubicBezTo>
                    <a:pt x="2579497" y="272981"/>
                    <a:pt x="3248787" y="977835"/>
                    <a:pt x="3248787" y="1847200"/>
                  </a:cubicBezTo>
                  <a:cubicBezTo>
                    <a:pt x="3248787" y="2716565"/>
                    <a:pt x="2579497" y="3421419"/>
                    <a:pt x="1753997" y="3421419"/>
                  </a:cubicBezTo>
                  <a:cubicBezTo>
                    <a:pt x="928497" y="3421419"/>
                    <a:pt x="259207" y="2716565"/>
                    <a:pt x="259207" y="1847200"/>
                  </a:cubicBezTo>
                  <a:cubicBezTo>
                    <a:pt x="259207" y="1843588"/>
                    <a:pt x="260604" y="1840245"/>
                    <a:pt x="262890" y="1837704"/>
                  </a:cubicBezTo>
                  <a:cubicBezTo>
                    <a:pt x="265176" y="1835162"/>
                    <a:pt x="268478" y="1833825"/>
                    <a:pt x="271907" y="1833825"/>
                  </a:cubicBezTo>
                  <a:close/>
                </a:path>
              </a:pathLst>
            </a:custGeom>
            <a:solidFill>
              <a:srgbClr val="41719C"/>
            </a:solidFill>
          </p:spPr>
        </p:sp>
      </p:grpSp>
      <p:grpSp>
        <p:nvGrpSpPr>
          <p:cNvPr id="16" name="Group 16"/>
          <p:cNvGrpSpPr/>
          <p:nvPr/>
        </p:nvGrpSpPr>
        <p:grpSpPr>
          <a:xfrm>
            <a:off x="9794838" y="1984282"/>
            <a:ext cx="2630464" cy="2630463"/>
            <a:chOff x="0" y="0"/>
            <a:chExt cx="3507285" cy="3507285"/>
          </a:xfrm>
        </p:grpSpPr>
        <p:sp>
          <p:nvSpPr>
            <p:cNvPr id="17" name="Freeform 17"/>
            <p:cNvSpPr/>
            <p:nvPr/>
          </p:nvSpPr>
          <p:spPr>
            <a:xfrm>
              <a:off x="12700" y="12700"/>
              <a:ext cx="3482594" cy="3482594"/>
            </a:xfrm>
            <a:custGeom>
              <a:avLst/>
              <a:gdLst/>
              <a:ahLst/>
              <a:cxnLst/>
              <a:rect l="l" t="t" r="r" b="b"/>
              <a:pathLst>
                <a:path w="3482594" h="3482594">
                  <a:moveTo>
                    <a:pt x="0" y="1741297"/>
                  </a:moveTo>
                  <a:cubicBezTo>
                    <a:pt x="0" y="779653"/>
                    <a:pt x="779653" y="0"/>
                    <a:pt x="1741297" y="0"/>
                  </a:cubicBezTo>
                  <a:cubicBezTo>
                    <a:pt x="2702941" y="0"/>
                    <a:pt x="3482594" y="779653"/>
                    <a:pt x="3482594" y="1741297"/>
                  </a:cubicBezTo>
                  <a:cubicBezTo>
                    <a:pt x="3482594" y="2702941"/>
                    <a:pt x="2703068" y="3482594"/>
                    <a:pt x="1741297" y="3482594"/>
                  </a:cubicBezTo>
                  <a:cubicBezTo>
                    <a:pt x="779526" y="3482594"/>
                    <a:pt x="0" y="2703068"/>
                    <a:pt x="0" y="1741297"/>
                  </a:cubicBezTo>
                  <a:close/>
                  <a:moveTo>
                    <a:pt x="259207" y="1741297"/>
                  </a:moveTo>
                  <a:cubicBezTo>
                    <a:pt x="259207" y="2559812"/>
                    <a:pt x="922782" y="3223387"/>
                    <a:pt x="1741297" y="3223387"/>
                  </a:cubicBezTo>
                  <a:cubicBezTo>
                    <a:pt x="2559812" y="3223387"/>
                    <a:pt x="3223387" y="2559812"/>
                    <a:pt x="3223387" y="1741297"/>
                  </a:cubicBezTo>
                  <a:cubicBezTo>
                    <a:pt x="3223387" y="922782"/>
                    <a:pt x="2559812" y="259207"/>
                    <a:pt x="1741297" y="259207"/>
                  </a:cubicBezTo>
                  <a:cubicBezTo>
                    <a:pt x="922782" y="259207"/>
                    <a:pt x="259207" y="922782"/>
                    <a:pt x="259207" y="1741297"/>
                  </a:cubicBezTo>
                  <a:close/>
                </a:path>
              </a:pathLst>
            </a:custGeom>
            <a:solidFill>
              <a:srgbClr val="5B9BD5"/>
            </a:solidFill>
          </p:spPr>
        </p:sp>
        <p:sp>
          <p:nvSpPr>
            <p:cNvPr id="18" name="Freeform 18"/>
            <p:cNvSpPr/>
            <p:nvPr/>
          </p:nvSpPr>
          <p:spPr>
            <a:xfrm>
              <a:off x="0" y="0"/>
              <a:ext cx="3507994" cy="3507994"/>
            </a:xfrm>
            <a:custGeom>
              <a:avLst/>
              <a:gdLst/>
              <a:ahLst/>
              <a:cxnLst/>
              <a:rect l="l" t="t" r="r" b="b"/>
              <a:pathLst>
                <a:path w="3507994" h="3507994">
                  <a:moveTo>
                    <a:pt x="0" y="1753997"/>
                  </a:moveTo>
                  <a:cubicBezTo>
                    <a:pt x="0" y="785368"/>
                    <a:pt x="785368" y="0"/>
                    <a:pt x="1753997" y="0"/>
                  </a:cubicBezTo>
                  <a:lnTo>
                    <a:pt x="1753997" y="12700"/>
                  </a:lnTo>
                  <a:lnTo>
                    <a:pt x="1753997" y="0"/>
                  </a:lnTo>
                  <a:cubicBezTo>
                    <a:pt x="2722753" y="0"/>
                    <a:pt x="3507994" y="785368"/>
                    <a:pt x="3507994" y="1753997"/>
                  </a:cubicBezTo>
                  <a:lnTo>
                    <a:pt x="3495294" y="1753997"/>
                  </a:lnTo>
                  <a:lnTo>
                    <a:pt x="3507994" y="1753997"/>
                  </a:lnTo>
                  <a:cubicBezTo>
                    <a:pt x="3507994" y="2722753"/>
                    <a:pt x="2722626" y="3507994"/>
                    <a:pt x="1753997" y="3507994"/>
                  </a:cubicBezTo>
                  <a:lnTo>
                    <a:pt x="1753997" y="3495294"/>
                  </a:lnTo>
                  <a:lnTo>
                    <a:pt x="1753997" y="3507994"/>
                  </a:lnTo>
                  <a:cubicBezTo>
                    <a:pt x="785368" y="3507994"/>
                    <a:pt x="0" y="2722753"/>
                    <a:pt x="0" y="1753997"/>
                  </a:cubicBezTo>
                  <a:lnTo>
                    <a:pt x="12700" y="1753997"/>
                  </a:lnTo>
                  <a:lnTo>
                    <a:pt x="23368" y="1760855"/>
                  </a:lnTo>
                  <a:cubicBezTo>
                    <a:pt x="20320" y="1765554"/>
                    <a:pt x="14478" y="1767840"/>
                    <a:pt x="9144" y="1766189"/>
                  </a:cubicBezTo>
                  <a:cubicBezTo>
                    <a:pt x="3810" y="1764538"/>
                    <a:pt x="0" y="1759585"/>
                    <a:pt x="0" y="1753997"/>
                  </a:cubicBezTo>
                  <a:moveTo>
                    <a:pt x="25400" y="1753997"/>
                  </a:moveTo>
                  <a:lnTo>
                    <a:pt x="12700" y="1753997"/>
                  </a:lnTo>
                  <a:lnTo>
                    <a:pt x="2032" y="1747139"/>
                  </a:lnTo>
                  <a:cubicBezTo>
                    <a:pt x="5080" y="1742440"/>
                    <a:pt x="10922" y="1740154"/>
                    <a:pt x="16256" y="1741805"/>
                  </a:cubicBezTo>
                  <a:cubicBezTo>
                    <a:pt x="21590" y="1743456"/>
                    <a:pt x="25400" y="1748409"/>
                    <a:pt x="25400" y="1753997"/>
                  </a:cubicBezTo>
                  <a:cubicBezTo>
                    <a:pt x="25400" y="2708656"/>
                    <a:pt x="799338" y="3482594"/>
                    <a:pt x="1753997" y="3482594"/>
                  </a:cubicBezTo>
                  <a:cubicBezTo>
                    <a:pt x="2708656" y="3482594"/>
                    <a:pt x="3482594" y="2708656"/>
                    <a:pt x="3482594" y="1753997"/>
                  </a:cubicBezTo>
                  <a:cubicBezTo>
                    <a:pt x="3482594" y="799338"/>
                    <a:pt x="2708783" y="25400"/>
                    <a:pt x="1753997" y="25400"/>
                  </a:cubicBezTo>
                  <a:lnTo>
                    <a:pt x="1753997" y="12700"/>
                  </a:lnTo>
                  <a:lnTo>
                    <a:pt x="1753997" y="25400"/>
                  </a:lnTo>
                  <a:cubicBezTo>
                    <a:pt x="799338" y="25400"/>
                    <a:pt x="25400" y="799338"/>
                    <a:pt x="25400" y="1753997"/>
                  </a:cubicBezTo>
                  <a:close/>
                  <a:moveTo>
                    <a:pt x="271907" y="1766697"/>
                  </a:moveTo>
                  <a:lnTo>
                    <a:pt x="271907" y="1753997"/>
                  </a:lnTo>
                  <a:lnTo>
                    <a:pt x="284607" y="1753997"/>
                  </a:lnTo>
                  <a:cubicBezTo>
                    <a:pt x="284607" y="2565527"/>
                    <a:pt x="942467" y="3223387"/>
                    <a:pt x="1753997" y="3223387"/>
                  </a:cubicBezTo>
                  <a:lnTo>
                    <a:pt x="1753997" y="3236087"/>
                  </a:lnTo>
                  <a:lnTo>
                    <a:pt x="1753997" y="3223387"/>
                  </a:lnTo>
                  <a:cubicBezTo>
                    <a:pt x="2565527" y="3223387"/>
                    <a:pt x="3223387" y="2565527"/>
                    <a:pt x="3223387" y="1753997"/>
                  </a:cubicBezTo>
                  <a:lnTo>
                    <a:pt x="3236087" y="1753997"/>
                  </a:lnTo>
                  <a:lnTo>
                    <a:pt x="3223387" y="1753997"/>
                  </a:lnTo>
                  <a:cubicBezTo>
                    <a:pt x="3223387" y="942467"/>
                    <a:pt x="2565527" y="284607"/>
                    <a:pt x="1753997" y="284607"/>
                  </a:cubicBezTo>
                  <a:lnTo>
                    <a:pt x="1753997" y="271907"/>
                  </a:lnTo>
                  <a:lnTo>
                    <a:pt x="1753997" y="259207"/>
                  </a:lnTo>
                  <a:cubicBezTo>
                    <a:pt x="1760982" y="259207"/>
                    <a:pt x="1766697" y="264922"/>
                    <a:pt x="1766697" y="271907"/>
                  </a:cubicBezTo>
                  <a:cubicBezTo>
                    <a:pt x="1766697" y="278892"/>
                    <a:pt x="1760982" y="284607"/>
                    <a:pt x="1753997" y="284607"/>
                  </a:cubicBezTo>
                  <a:cubicBezTo>
                    <a:pt x="942467" y="284607"/>
                    <a:pt x="284607" y="942467"/>
                    <a:pt x="284607" y="1753997"/>
                  </a:cubicBezTo>
                  <a:cubicBezTo>
                    <a:pt x="284607" y="1760982"/>
                    <a:pt x="278892" y="1766697"/>
                    <a:pt x="271907" y="1766697"/>
                  </a:cubicBezTo>
                  <a:lnTo>
                    <a:pt x="271907" y="1753997"/>
                  </a:lnTo>
                  <a:lnTo>
                    <a:pt x="271907" y="1766697"/>
                  </a:lnTo>
                  <a:moveTo>
                    <a:pt x="271907" y="1741297"/>
                  </a:moveTo>
                  <a:lnTo>
                    <a:pt x="271907" y="1753997"/>
                  </a:lnTo>
                  <a:lnTo>
                    <a:pt x="259207" y="1753997"/>
                  </a:lnTo>
                  <a:cubicBezTo>
                    <a:pt x="259207" y="928497"/>
                    <a:pt x="928497" y="259207"/>
                    <a:pt x="1753997" y="259207"/>
                  </a:cubicBezTo>
                  <a:lnTo>
                    <a:pt x="1753997" y="271907"/>
                  </a:lnTo>
                  <a:lnTo>
                    <a:pt x="1753997" y="284607"/>
                  </a:lnTo>
                  <a:cubicBezTo>
                    <a:pt x="1747012" y="284607"/>
                    <a:pt x="1741297" y="278892"/>
                    <a:pt x="1741297" y="271907"/>
                  </a:cubicBezTo>
                  <a:cubicBezTo>
                    <a:pt x="1741297" y="264922"/>
                    <a:pt x="1747012" y="259207"/>
                    <a:pt x="1753997" y="259207"/>
                  </a:cubicBezTo>
                  <a:cubicBezTo>
                    <a:pt x="2579497" y="259207"/>
                    <a:pt x="3248787" y="928497"/>
                    <a:pt x="3248787" y="1753997"/>
                  </a:cubicBezTo>
                  <a:cubicBezTo>
                    <a:pt x="3248787" y="2579497"/>
                    <a:pt x="2579497" y="3248787"/>
                    <a:pt x="1753997" y="3248787"/>
                  </a:cubicBezTo>
                  <a:cubicBezTo>
                    <a:pt x="928497" y="3248787"/>
                    <a:pt x="259207" y="2579497"/>
                    <a:pt x="259207" y="1753997"/>
                  </a:cubicBezTo>
                  <a:cubicBezTo>
                    <a:pt x="259207" y="1750568"/>
                    <a:pt x="260604" y="1747393"/>
                    <a:pt x="262890" y="1744980"/>
                  </a:cubicBezTo>
                  <a:cubicBezTo>
                    <a:pt x="265176" y="1742567"/>
                    <a:pt x="268478" y="1741297"/>
                    <a:pt x="271907" y="1741297"/>
                  </a:cubicBezTo>
                  <a:close/>
                </a:path>
              </a:pathLst>
            </a:custGeom>
            <a:solidFill>
              <a:srgbClr val="41719C"/>
            </a:solidFill>
          </p:spPr>
        </p:sp>
      </p:grpSp>
      <p:sp>
        <p:nvSpPr>
          <p:cNvPr id="19" name="TextBox 19"/>
          <p:cNvSpPr txBox="1"/>
          <p:nvPr/>
        </p:nvSpPr>
        <p:spPr>
          <a:xfrm>
            <a:off x="6080378" y="2619050"/>
            <a:ext cx="2017730" cy="1457253"/>
          </a:xfrm>
          <a:prstGeom prst="rect">
            <a:avLst/>
          </a:prstGeom>
        </p:spPr>
        <p:txBody>
          <a:bodyPr lIns="0" tIns="0" rIns="0" bIns="0" rtlCol="0" anchor="t">
            <a:spAutoFit/>
          </a:bodyPr>
          <a:lstStyle/>
          <a:p>
            <a:pPr algn="ctr">
              <a:lnSpc>
                <a:spcPts val="11520"/>
              </a:lnSpc>
            </a:pPr>
            <a:r>
              <a:rPr lang="en-US" sz="9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01</a:t>
            </a:r>
            <a:endParaRPr lang="en-US" sz="9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0" name="TextBox 20"/>
          <p:cNvSpPr txBox="1"/>
          <p:nvPr/>
        </p:nvSpPr>
        <p:spPr>
          <a:xfrm>
            <a:off x="10080327" y="2570888"/>
            <a:ext cx="2017730" cy="1457253"/>
          </a:xfrm>
          <a:prstGeom prst="rect">
            <a:avLst/>
          </a:prstGeom>
        </p:spPr>
        <p:txBody>
          <a:bodyPr lIns="0" tIns="0" rIns="0" bIns="0" rtlCol="0" anchor="t">
            <a:spAutoFit/>
          </a:bodyPr>
          <a:lstStyle/>
          <a:p>
            <a:pPr algn="ctr">
              <a:lnSpc>
                <a:spcPts val="11520"/>
              </a:lnSpc>
            </a:pPr>
            <a:r>
              <a:rPr lang="en-US" sz="9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03</a:t>
            </a:r>
            <a:endParaRPr lang="en-US" sz="9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1" name="TextBox 21"/>
          <p:cNvSpPr txBox="1"/>
          <p:nvPr/>
        </p:nvSpPr>
        <p:spPr>
          <a:xfrm>
            <a:off x="6188090" y="5403986"/>
            <a:ext cx="2017730" cy="1457253"/>
          </a:xfrm>
          <a:prstGeom prst="rect">
            <a:avLst/>
          </a:prstGeom>
        </p:spPr>
        <p:txBody>
          <a:bodyPr lIns="0" tIns="0" rIns="0" bIns="0" rtlCol="0" anchor="t">
            <a:spAutoFit/>
          </a:bodyPr>
          <a:lstStyle/>
          <a:p>
            <a:pPr algn="ctr">
              <a:lnSpc>
                <a:spcPts val="11520"/>
              </a:lnSpc>
            </a:pPr>
            <a:r>
              <a:rPr lang="en-US" sz="9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02</a:t>
            </a:r>
            <a:endParaRPr lang="en-US" sz="9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2" name="TextBox 22"/>
          <p:cNvSpPr txBox="1"/>
          <p:nvPr/>
        </p:nvSpPr>
        <p:spPr>
          <a:xfrm>
            <a:off x="1141150" y="519348"/>
            <a:ext cx="5046940" cy="7239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里程碑与工作流</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3" name="TextBox 23"/>
          <p:cNvSpPr txBox="1"/>
          <p:nvPr/>
        </p:nvSpPr>
        <p:spPr>
          <a:xfrm>
            <a:off x="1105640" y="1440632"/>
            <a:ext cx="4629724" cy="37147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MILESTONES AND WORKFLOW</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sp>
        <p:nvSpPr>
          <p:cNvPr id="24" name="TextBox 24"/>
          <p:cNvSpPr txBox="1"/>
          <p:nvPr/>
        </p:nvSpPr>
        <p:spPr>
          <a:xfrm>
            <a:off x="13022945" y="2380741"/>
            <a:ext cx="4110102" cy="923925"/>
          </a:xfrm>
          <a:prstGeom prst="rect">
            <a:avLst/>
          </a:prstGeom>
        </p:spPr>
        <p:txBody>
          <a:bodyPr lIns="0" tIns="0" rIns="0" bIns="0" rtlCol="0" anchor="t">
            <a:spAutoFit/>
          </a:bodyPr>
          <a:lstStyle/>
          <a:p>
            <a:pPr marL="0" lvl="0" indent="0" algn="l">
              <a:lnSpc>
                <a:spcPts val="3600"/>
              </a:lnSpc>
              <a:spcBef>
                <a:spcPct val="0"/>
              </a:spcBef>
            </a:pPr>
            <a:r>
              <a:rPr lang="en-US" sz="3000" b="1" spc="25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第三阶段：知识图谱与 RAG 问答开发</a:t>
            </a:r>
            <a:endParaRPr lang="en-US" sz="3000" b="1" spc="25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sp>
        <p:nvSpPr>
          <p:cNvPr id="25" name="TextBox 25"/>
          <p:cNvSpPr txBox="1"/>
          <p:nvPr/>
        </p:nvSpPr>
        <p:spPr>
          <a:xfrm>
            <a:off x="13073581" y="5558017"/>
            <a:ext cx="4110102" cy="923925"/>
          </a:xfrm>
          <a:prstGeom prst="rect">
            <a:avLst/>
          </a:prstGeom>
        </p:spPr>
        <p:txBody>
          <a:bodyPr lIns="0" tIns="0" rIns="0" bIns="0" rtlCol="0" anchor="t">
            <a:spAutoFit/>
          </a:bodyPr>
          <a:lstStyle/>
          <a:p>
            <a:pPr marL="0" lvl="0" indent="0" algn="l">
              <a:lnSpc>
                <a:spcPts val="3600"/>
              </a:lnSpc>
              <a:spcBef>
                <a:spcPct val="0"/>
              </a:spcBef>
            </a:pPr>
            <a:r>
              <a:rPr lang="en-US" sz="3000" b="1" spc="25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第四阶段：系统集成、测试与部署</a:t>
            </a:r>
            <a:endParaRPr lang="en-US" sz="3000" b="1" spc="25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sp>
        <p:nvSpPr>
          <p:cNvPr id="26" name="TextBox 26"/>
          <p:cNvSpPr txBox="1"/>
          <p:nvPr/>
        </p:nvSpPr>
        <p:spPr>
          <a:xfrm>
            <a:off x="1251554" y="3632063"/>
            <a:ext cx="4110102" cy="2849879"/>
          </a:xfrm>
          <a:prstGeom prst="rect">
            <a:avLst/>
          </a:prstGeom>
        </p:spPr>
        <p:txBody>
          <a:bodyPr lIns="0" tIns="0" rIns="0" bIns="0" rtlCol="0" anchor="t">
            <a:spAutoFit/>
          </a:bodyPr>
          <a:lstStyle/>
          <a:p>
            <a:pPr algn="just">
              <a:lnSpc>
                <a:spcPts val="3120"/>
              </a:lnSpc>
            </a:pPr>
            <a:r>
              <a:rPr lang="en-US" sz="20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 </a:t>
            </a:r>
            <a:r>
              <a:rPr lang="en-US" sz="20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多模态数据采集、预处理与标注准备；对接公开数据源与用户上传通道；配置权限；新颖性算法进行冗余过滤</a:t>
            </a:r>
            <a:endParaRPr lang="en-US" sz="20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r">
              <a:lnSpc>
                <a:spcPts val="2650"/>
              </a:lnSpc>
            </a:pPr>
            <a:endParaRPr lang="en-US" sz="20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r">
              <a:lnSpc>
                <a:spcPts val="3900"/>
              </a:lnSpc>
            </a:pPr>
            <a:endParaRPr lang="en-US" sz="20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0" lvl="0" indent="0" algn="r">
              <a:lnSpc>
                <a:spcPts val="3900"/>
              </a:lnSpc>
              <a:spcBef>
                <a:spcPct val="0"/>
              </a:spcBef>
            </a:pPr>
            <a:endParaRPr lang="en-US" sz="20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27" name="TextBox 27"/>
          <p:cNvSpPr txBox="1"/>
          <p:nvPr/>
        </p:nvSpPr>
        <p:spPr>
          <a:xfrm>
            <a:off x="1251554" y="2423751"/>
            <a:ext cx="4110102" cy="923925"/>
          </a:xfrm>
          <a:prstGeom prst="rect">
            <a:avLst/>
          </a:prstGeom>
        </p:spPr>
        <p:txBody>
          <a:bodyPr lIns="0" tIns="0" rIns="0" bIns="0" rtlCol="0" anchor="t">
            <a:spAutoFit/>
          </a:bodyPr>
          <a:lstStyle/>
          <a:p>
            <a:pPr marL="0" lvl="0" indent="0" algn="just">
              <a:lnSpc>
                <a:spcPts val="3600"/>
              </a:lnSpc>
              <a:spcBef>
                <a:spcPct val="0"/>
              </a:spcBef>
            </a:pPr>
            <a:r>
              <a:rPr lang="en-US" sz="3000" b="1" spc="25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第一阶段：多模态采集与解析链路搭建</a:t>
            </a:r>
            <a:endParaRPr lang="en-US" sz="3000" b="1" spc="25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sp>
        <p:nvSpPr>
          <p:cNvPr id="28" name="TextBox 28"/>
          <p:cNvSpPr txBox="1"/>
          <p:nvPr/>
        </p:nvSpPr>
        <p:spPr>
          <a:xfrm>
            <a:off x="1141150" y="5733468"/>
            <a:ext cx="4110102" cy="923925"/>
          </a:xfrm>
          <a:prstGeom prst="rect">
            <a:avLst/>
          </a:prstGeom>
        </p:spPr>
        <p:txBody>
          <a:bodyPr lIns="0" tIns="0" rIns="0" bIns="0" rtlCol="0" anchor="t">
            <a:spAutoFit/>
          </a:bodyPr>
          <a:lstStyle/>
          <a:p>
            <a:pPr marL="0" lvl="0" indent="0" algn="just">
              <a:lnSpc>
                <a:spcPts val="3600"/>
              </a:lnSpc>
              <a:spcBef>
                <a:spcPct val="0"/>
              </a:spcBef>
            </a:pPr>
            <a:r>
              <a:rPr lang="en-US" sz="3000" b="1" spc="25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第二阶段：AIGC生成与基础检索开发</a:t>
            </a:r>
            <a:endParaRPr lang="en-US" sz="3000" b="1" spc="250">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grpSp>
        <p:nvGrpSpPr>
          <p:cNvPr id="29" name="Group 29"/>
          <p:cNvGrpSpPr/>
          <p:nvPr/>
        </p:nvGrpSpPr>
        <p:grpSpPr>
          <a:xfrm>
            <a:off x="9976393" y="4802789"/>
            <a:ext cx="2630464" cy="2659646"/>
            <a:chOff x="0" y="0"/>
            <a:chExt cx="3507285" cy="3546195"/>
          </a:xfrm>
        </p:grpSpPr>
        <p:sp>
          <p:nvSpPr>
            <p:cNvPr id="30" name="Freeform 30"/>
            <p:cNvSpPr/>
            <p:nvPr/>
          </p:nvSpPr>
          <p:spPr>
            <a:xfrm>
              <a:off x="12700" y="12841"/>
              <a:ext cx="3482594" cy="3521231"/>
            </a:xfrm>
            <a:custGeom>
              <a:avLst/>
              <a:gdLst/>
              <a:ahLst/>
              <a:cxnLst/>
              <a:rect l="l" t="t" r="r" b="b"/>
              <a:pathLst>
                <a:path w="3482594" h="3521231">
                  <a:moveTo>
                    <a:pt x="0" y="1760615"/>
                  </a:moveTo>
                  <a:cubicBezTo>
                    <a:pt x="0" y="788303"/>
                    <a:pt x="779653" y="0"/>
                    <a:pt x="1741297" y="0"/>
                  </a:cubicBezTo>
                  <a:cubicBezTo>
                    <a:pt x="2702941" y="0"/>
                    <a:pt x="3482594" y="788303"/>
                    <a:pt x="3482594" y="1760615"/>
                  </a:cubicBezTo>
                  <a:cubicBezTo>
                    <a:pt x="3482594" y="2732928"/>
                    <a:pt x="2703068" y="3521230"/>
                    <a:pt x="1741297" y="3521230"/>
                  </a:cubicBezTo>
                  <a:cubicBezTo>
                    <a:pt x="779526" y="3521230"/>
                    <a:pt x="0" y="2733056"/>
                    <a:pt x="0" y="1760615"/>
                  </a:cubicBezTo>
                  <a:close/>
                  <a:moveTo>
                    <a:pt x="259207" y="1760615"/>
                  </a:moveTo>
                  <a:cubicBezTo>
                    <a:pt x="259207" y="2588211"/>
                    <a:pt x="922782" y="3259148"/>
                    <a:pt x="1741297" y="3259148"/>
                  </a:cubicBezTo>
                  <a:cubicBezTo>
                    <a:pt x="2559812" y="3259148"/>
                    <a:pt x="3223387" y="2588211"/>
                    <a:pt x="3223387" y="1760615"/>
                  </a:cubicBezTo>
                  <a:cubicBezTo>
                    <a:pt x="3223387" y="933019"/>
                    <a:pt x="2559812" y="262083"/>
                    <a:pt x="1741297" y="262083"/>
                  </a:cubicBezTo>
                  <a:cubicBezTo>
                    <a:pt x="922782" y="262083"/>
                    <a:pt x="259207" y="933019"/>
                    <a:pt x="259207" y="1760615"/>
                  </a:cubicBezTo>
                  <a:close/>
                </a:path>
              </a:pathLst>
            </a:custGeom>
            <a:solidFill>
              <a:srgbClr val="5B9BD5"/>
            </a:solidFill>
          </p:spPr>
        </p:sp>
        <p:sp>
          <p:nvSpPr>
            <p:cNvPr id="31" name="Freeform 31"/>
            <p:cNvSpPr/>
            <p:nvPr/>
          </p:nvSpPr>
          <p:spPr>
            <a:xfrm>
              <a:off x="0" y="0"/>
              <a:ext cx="3507994" cy="3546905"/>
            </a:xfrm>
            <a:custGeom>
              <a:avLst/>
              <a:gdLst/>
              <a:ahLst/>
              <a:cxnLst/>
              <a:rect l="l" t="t" r="r" b="b"/>
              <a:pathLst>
                <a:path w="3507994" h="3546905">
                  <a:moveTo>
                    <a:pt x="0" y="1773456"/>
                  </a:moveTo>
                  <a:cubicBezTo>
                    <a:pt x="0" y="794081"/>
                    <a:pt x="785368" y="0"/>
                    <a:pt x="1753997" y="0"/>
                  </a:cubicBezTo>
                  <a:lnTo>
                    <a:pt x="1753997" y="12841"/>
                  </a:lnTo>
                  <a:lnTo>
                    <a:pt x="1753997" y="0"/>
                  </a:lnTo>
                  <a:cubicBezTo>
                    <a:pt x="2722753" y="0"/>
                    <a:pt x="3507994" y="794081"/>
                    <a:pt x="3507994" y="1773456"/>
                  </a:cubicBezTo>
                  <a:lnTo>
                    <a:pt x="3495294" y="1773456"/>
                  </a:lnTo>
                  <a:lnTo>
                    <a:pt x="3507994" y="1773456"/>
                  </a:lnTo>
                  <a:cubicBezTo>
                    <a:pt x="3507994" y="2752960"/>
                    <a:pt x="2722626" y="3546905"/>
                    <a:pt x="1753997" y="3546905"/>
                  </a:cubicBezTo>
                  <a:lnTo>
                    <a:pt x="1753997" y="3534071"/>
                  </a:lnTo>
                  <a:lnTo>
                    <a:pt x="1753997" y="3546905"/>
                  </a:lnTo>
                  <a:cubicBezTo>
                    <a:pt x="785368" y="3546905"/>
                    <a:pt x="0" y="2752960"/>
                    <a:pt x="0" y="1773456"/>
                  </a:cubicBezTo>
                  <a:lnTo>
                    <a:pt x="12700" y="1773456"/>
                  </a:lnTo>
                  <a:lnTo>
                    <a:pt x="23368" y="1780390"/>
                  </a:lnTo>
                  <a:cubicBezTo>
                    <a:pt x="20320" y="1785142"/>
                    <a:pt x="14478" y="1787453"/>
                    <a:pt x="9144" y="1785784"/>
                  </a:cubicBezTo>
                  <a:cubicBezTo>
                    <a:pt x="3810" y="1784114"/>
                    <a:pt x="0" y="1779106"/>
                    <a:pt x="0" y="1773456"/>
                  </a:cubicBezTo>
                  <a:moveTo>
                    <a:pt x="25400" y="1773456"/>
                  </a:moveTo>
                  <a:lnTo>
                    <a:pt x="12700" y="1773456"/>
                  </a:lnTo>
                  <a:lnTo>
                    <a:pt x="2032" y="1766522"/>
                  </a:lnTo>
                  <a:cubicBezTo>
                    <a:pt x="5080" y="1761771"/>
                    <a:pt x="10922" y="1759460"/>
                    <a:pt x="16256" y="1761129"/>
                  </a:cubicBezTo>
                  <a:cubicBezTo>
                    <a:pt x="21590" y="1762798"/>
                    <a:pt x="25400" y="1767806"/>
                    <a:pt x="25400" y="1773456"/>
                  </a:cubicBezTo>
                  <a:cubicBezTo>
                    <a:pt x="25400" y="2738706"/>
                    <a:pt x="799338" y="3521231"/>
                    <a:pt x="1753997" y="3521231"/>
                  </a:cubicBezTo>
                  <a:cubicBezTo>
                    <a:pt x="2708656" y="3521231"/>
                    <a:pt x="3482594" y="2738706"/>
                    <a:pt x="3482594" y="1773456"/>
                  </a:cubicBezTo>
                  <a:cubicBezTo>
                    <a:pt x="3482594" y="808206"/>
                    <a:pt x="2708783" y="25682"/>
                    <a:pt x="1753997" y="25682"/>
                  </a:cubicBezTo>
                  <a:lnTo>
                    <a:pt x="1753997" y="12841"/>
                  </a:lnTo>
                  <a:lnTo>
                    <a:pt x="1753997" y="25682"/>
                  </a:lnTo>
                  <a:cubicBezTo>
                    <a:pt x="799338" y="25682"/>
                    <a:pt x="25400" y="808206"/>
                    <a:pt x="25400" y="1773456"/>
                  </a:cubicBezTo>
                  <a:close/>
                  <a:moveTo>
                    <a:pt x="271907" y="1786297"/>
                  </a:moveTo>
                  <a:lnTo>
                    <a:pt x="271907" y="1773456"/>
                  </a:lnTo>
                  <a:lnTo>
                    <a:pt x="284607" y="1773456"/>
                  </a:lnTo>
                  <a:cubicBezTo>
                    <a:pt x="284607" y="2593990"/>
                    <a:pt x="942467" y="3259148"/>
                    <a:pt x="1753997" y="3259148"/>
                  </a:cubicBezTo>
                  <a:lnTo>
                    <a:pt x="1753997" y="3271989"/>
                  </a:lnTo>
                  <a:lnTo>
                    <a:pt x="1753997" y="3259148"/>
                  </a:lnTo>
                  <a:cubicBezTo>
                    <a:pt x="2565527" y="3259148"/>
                    <a:pt x="3223387" y="2593990"/>
                    <a:pt x="3223387" y="1773456"/>
                  </a:cubicBezTo>
                  <a:lnTo>
                    <a:pt x="3236087" y="1773456"/>
                  </a:lnTo>
                  <a:lnTo>
                    <a:pt x="3223387" y="1773456"/>
                  </a:lnTo>
                  <a:cubicBezTo>
                    <a:pt x="3223387" y="952923"/>
                    <a:pt x="2565527" y="287765"/>
                    <a:pt x="1753997" y="287765"/>
                  </a:cubicBezTo>
                  <a:lnTo>
                    <a:pt x="1753997" y="274924"/>
                  </a:lnTo>
                  <a:lnTo>
                    <a:pt x="1753997" y="262083"/>
                  </a:lnTo>
                  <a:cubicBezTo>
                    <a:pt x="1760982" y="262083"/>
                    <a:pt x="1766697" y="267861"/>
                    <a:pt x="1766697" y="274924"/>
                  </a:cubicBezTo>
                  <a:cubicBezTo>
                    <a:pt x="1766697" y="281986"/>
                    <a:pt x="1760982" y="287765"/>
                    <a:pt x="1753997" y="287765"/>
                  </a:cubicBezTo>
                  <a:cubicBezTo>
                    <a:pt x="942467" y="287765"/>
                    <a:pt x="284607" y="952923"/>
                    <a:pt x="284607" y="1773456"/>
                  </a:cubicBezTo>
                  <a:cubicBezTo>
                    <a:pt x="284607" y="1780519"/>
                    <a:pt x="278892" y="1786297"/>
                    <a:pt x="271907" y="1786297"/>
                  </a:cubicBezTo>
                  <a:lnTo>
                    <a:pt x="271907" y="1773456"/>
                  </a:lnTo>
                  <a:lnTo>
                    <a:pt x="271907" y="1786297"/>
                  </a:lnTo>
                  <a:moveTo>
                    <a:pt x="271907" y="1760615"/>
                  </a:moveTo>
                  <a:lnTo>
                    <a:pt x="271907" y="1773456"/>
                  </a:lnTo>
                  <a:lnTo>
                    <a:pt x="259207" y="1773456"/>
                  </a:lnTo>
                  <a:cubicBezTo>
                    <a:pt x="259207" y="938798"/>
                    <a:pt x="928497" y="262083"/>
                    <a:pt x="1753997" y="262083"/>
                  </a:cubicBezTo>
                  <a:lnTo>
                    <a:pt x="1753997" y="274924"/>
                  </a:lnTo>
                  <a:lnTo>
                    <a:pt x="1753997" y="287765"/>
                  </a:lnTo>
                  <a:cubicBezTo>
                    <a:pt x="1747012" y="287765"/>
                    <a:pt x="1741297" y="281986"/>
                    <a:pt x="1741297" y="274924"/>
                  </a:cubicBezTo>
                  <a:cubicBezTo>
                    <a:pt x="1741297" y="267861"/>
                    <a:pt x="1747012" y="262083"/>
                    <a:pt x="1753997" y="262083"/>
                  </a:cubicBezTo>
                  <a:cubicBezTo>
                    <a:pt x="2579497" y="262083"/>
                    <a:pt x="3248787" y="938798"/>
                    <a:pt x="3248787" y="1773456"/>
                  </a:cubicBezTo>
                  <a:cubicBezTo>
                    <a:pt x="3248787" y="2608115"/>
                    <a:pt x="2579497" y="3284830"/>
                    <a:pt x="1753997" y="3284830"/>
                  </a:cubicBezTo>
                  <a:cubicBezTo>
                    <a:pt x="928497" y="3284830"/>
                    <a:pt x="259207" y="2608115"/>
                    <a:pt x="259207" y="1773456"/>
                  </a:cubicBezTo>
                  <a:cubicBezTo>
                    <a:pt x="259207" y="1769989"/>
                    <a:pt x="260604" y="1766779"/>
                    <a:pt x="262890" y="1764339"/>
                  </a:cubicBezTo>
                  <a:cubicBezTo>
                    <a:pt x="265176" y="1761900"/>
                    <a:pt x="268478" y="1760615"/>
                    <a:pt x="271907" y="1760615"/>
                  </a:cubicBezTo>
                  <a:close/>
                </a:path>
              </a:pathLst>
            </a:custGeom>
            <a:solidFill>
              <a:srgbClr val="41719C"/>
            </a:solidFill>
          </p:spPr>
        </p:sp>
      </p:grpSp>
      <p:sp>
        <p:nvSpPr>
          <p:cNvPr id="32" name="TextBox 32"/>
          <p:cNvSpPr txBox="1"/>
          <p:nvPr/>
        </p:nvSpPr>
        <p:spPr>
          <a:xfrm>
            <a:off x="10282760" y="5370612"/>
            <a:ext cx="2017730" cy="1457325"/>
          </a:xfrm>
          <a:prstGeom prst="rect">
            <a:avLst/>
          </a:prstGeom>
        </p:spPr>
        <p:txBody>
          <a:bodyPr lIns="0" tIns="0" rIns="0" bIns="0" rtlCol="0" anchor="t">
            <a:spAutoFit/>
          </a:bodyPr>
          <a:lstStyle/>
          <a:p>
            <a:pPr algn="ctr">
              <a:lnSpc>
                <a:spcPts val="11520"/>
              </a:lnSpc>
            </a:pPr>
            <a:r>
              <a:rPr lang="en-US" sz="9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04</a:t>
            </a:r>
            <a:endParaRPr lang="en-US" sz="96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33" name="TextBox 33"/>
          <p:cNvSpPr txBox="1"/>
          <p:nvPr/>
        </p:nvSpPr>
        <p:spPr>
          <a:xfrm>
            <a:off x="1141150" y="6846540"/>
            <a:ext cx="4110102" cy="1927859"/>
          </a:xfrm>
          <a:prstGeom prst="rect">
            <a:avLst/>
          </a:prstGeom>
        </p:spPr>
        <p:txBody>
          <a:bodyPr lIns="0" tIns="0" rIns="0" bIns="0" rtlCol="0" anchor="t">
            <a:spAutoFit/>
          </a:bodyPr>
          <a:lstStyle/>
          <a:p>
            <a:pPr algn="just">
              <a:lnSpc>
                <a:spcPts val="3120"/>
              </a:lnSpc>
            </a:pPr>
            <a:r>
              <a:rPr lang="en-US" sz="20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独立的Python服务提供集成AIGC模型，设计提示词模板；开发关键词与向量检索；联调采集</a:t>
            </a:r>
            <a:r>
              <a:rPr lang="en-US" sz="20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 - </a:t>
            </a:r>
            <a:r>
              <a:rPr lang="en-US" sz="20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解析</a:t>
            </a:r>
            <a:r>
              <a:rPr lang="en-US" sz="20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 - AIGC - </a:t>
            </a:r>
            <a:r>
              <a:rPr lang="en-US" sz="20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检索链路</a:t>
            </a:r>
            <a:endParaRPr lang="en-US" sz="20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0" lvl="0" indent="0" algn="just">
              <a:lnSpc>
                <a:spcPts val="3120"/>
              </a:lnSpc>
              <a:spcBef>
                <a:spcPct val="0"/>
              </a:spcBef>
            </a:pPr>
            <a:endParaRPr lang="en-US" sz="20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34" name="TextBox 34"/>
          <p:cNvSpPr txBox="1"/>
          <p:nvPr/>
        </p:nvSpPr>
        <p:spPr>
          <a:xfrm>
            <a:off x="13073581" y="3436039"/>
            <a:ext cx="4110102" cy="1146809"/>
          </a:xfrm>
          <a:prstGeom prst="rect">
            <a:avLst/>
          </a:prstGeom>
        </p:spPr>
        <p:txBody>
          <a:bodyPr lIns="0" tIns="0" rIns="0" bIns="0" rtlCol="0" anchor="t">
            <a:spAutoFit/>
          </a:bodyPr>
          <a:lstStyle/>
          <a:p>
            <a:pPr marL="0" lvl="0" indent="0" algn="just">
              <a:lnSpc>
                <a:spcPts val="3120"/>
              </a:lnSpc>
              <a:spcBef>
                <a:spcPct val="0"/>
              </a:spcBef>
            </a:pPr>
            <a:r>
              <a:rPr lang="en-US" sz="20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提取实体关系并存储于 Neo4j；搭建 RAG 框架；开发图谱可视化；测试问答准确率以及编写问答测评报告</a:t>
            </a:r>
            <a:endParaRPr lang="en-US" sz="20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35" name="TextBox 35"/>
          <p:cNvSpPr txBox="1"/>
          <p:nvPr/>
        </p:nvSpPr>
        <p:spPr>
          <a:xfrm>
            <a:off x="13149198" y="6761262"/>
            <a:ext cx="4110102" cy="2849879"/>
          </a:xfrm>
          <a:prstGeom prst="rect">
            <a:avLst/>
          </a:prstGeom>
        </p:spPr>
        <p:txBody>
          <a:bodyPr lIns="0" tIns="0" rIns="0" bIns="0" rtlCol="0" anchor="t">
            <a:spAutoFit/>
          </a:bodyPr>
          <a:lstStyle/>
          <a:p>
            <a:pPr algn="just">
              <a:lnSpc>
                <a:spcPts val="3120"/>
              </a:lnSpc>
            </a:pPr>
            <a:r>
              <a:rPr lang="en-US" sz="20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 打通前后端与模块接口；开展功能 / 性能 / 安全性测试，撰写测试报告；部署环境并编写部署文档；编写用户手册</a:t>
            </a:r>
            <a:endParaRPr lang="en-US" sz="20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r">
              <a:lnSpc>
                <a:spcPts val="2650"/>
              </a:lnSpc>
            </a:pPr>
            <a:endParaRPr lang="en-US" sz="20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r">
              <a:lnSpc>
                <a:spcPts val="3900"/>
              </a:lnSpc>
            </a:pPr>
            <a:endParaRPr lang="en-US" sz="20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0" lvl="0" indent="0" algn="r">
              <a:lnSpc>
                <a:spcPts val="3900"/>
              </a:lnSpc>
              <a:spcBef>
                <a:spcPct val="0"/>
              </a:spcBef>
            </a:pPr>
            <a:endParaRPr lang="en-US" sz="20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6779858" y="1243248"/>
            <a:ext cx="6628096" cy="6069311"/>
            <a:chOff x="0" y="0"/>
            <a:chExt cx="8837461" cy="8092415"/>
          </a:xfrm>
        </p:grpSpPr>
        <p:pic>
          <p:nvPicPr>
            <p:cNvPr id="3" name="Picture 3"/>
            <p:cNvPicPr>
              <a:picLocks noChangeAspect="1"/>
            </p:cNvPicPr>
            <p:nvPr/>
          </p:nvPicPr>
          <p:blipFill>
            <a:blip r:embed="rId1"/>
            <a:srcRect t="19132" b="19132"/>
            <a:stretch>
              <a:fillRect/>
            </a:stretch>
          </p:blipFill>
          <p:spPr>
            <a:xfrm>
              <a:off x="0" y="0"/>
              <a:ext cx="8837461" cy="3982707"/>
            </a:xfrm>
            <a:prstGeom prst="rect">
              <a:avLst/>
            </a:prstGeom>
          </p:spPr>
        </p:pic>
        <p:pic>
          <p:nvPicPr>
            <p:cNvPr id="4" name="Picture 4"/>
            <p:cNvPicPr>
              <a:picLocks noChangeAspect="1"/>
            </p:cNvPicPr>
            <p:nvPr/>
          </p:nvPicPr>
          <p:blipFill>
            <a:blip r:embed="rId2"/>
            <a:srcRect l="24712" r="24712"/>
            <a:stretch>
              <a:fillRect/>
            </a:stretch>
          </p:blipFill>
          <p:spPr>
            <a:xfrm>
              <a:off x="0" y="4109707"/>
              <a:ext cx="4355230" cy="3982707"/>
            </a:xfrm>
            <a:prstGeom prst="rect">
              <a:avLst/>
            </a:prstGeom>
          </p:spPr>
        </p:pic>
        <p:pic>
          <p:nvPicPr>
            <p:cNvPr id="5" name="Picture 5"/>
            <p:cNvPicPr>
              <a:picLocks noChangeAspect="1"/>
            </p:cNvPicPr>
            <p:nvPr/>
          </p:nvPicPr>
          <p:blipFill>
            <a:blip r:embed="rId3"/>
            <a:srcRect l="13503" r="13503"/>
            <a:stretch>
              <a:fillRect/>
            </a:stretch>
          </p:blipFill>
          <p:spPr>
            <a:xfrm>
              <a:off x="4482230" y="4109707"/>
              <a:ext cx="4355230" cy="3982707"/>
            </a:xfrm>
            <a:prstGeom prst="rect">
              <a:avLst/>
            </a:prstGeom>
          </p:spPr>
        </p:pic>
      </p:grpSp>
      <p:grpSp>
        <p:nvGrpSpPr>
          <p:cNvPr id="6" name="Group 6"/>
          <p:cNvGrpSpPr/>
          <p:nvPr/>
        </p:nvGrpSpPr>
        <p:grpSpPr>
          <a:xfrm>
            <a:off x="-124275" y="0"/>
            <a:ext cx="4447864" cy="9696419"/>
            <a:chOff x="0" y="0"/>
            <a:chExt cx="5930485" cy="12928559"/>
          </a:xfrm>
        </p:grpSpPr>
        <p:sp>
          <p:nvSpPr>
            <p:cNvPr id="7" name="AutoShape 7"/>
            <p:cNvSpPr/>
            <p:nvPr/>
          </p:nvSpPr>
          <p:spPr>
            <a:xfrm rot="5400000">
              <a:off x="-5441929" y="6438879"/>
              <a:ext cx="12928559" cy="0"/>
            </a:xfrm>
            <a:prstGeom prst="line">
              <a:avLst/>
            </a:prstGeom>
            <a:ln w="50800" cap="rnd">
              <a:solidFill>
                <a:srgbClr val="FFFFFF"/>
              </a:solidFill>
              <a:prstDash val="solid"/>
              <a:headEnd type="none" w="sm" len="sm"/>
              <a:tailEnd type="none" w="sm" len="sm"/>
            </a:ln>
          </p:spPr>
        </p:sp>
        <p:sp>
          <p:nvSpPr>
            <p:cNvPr id="8" name="AutoShape 8"/>
            <p:cNvSpPr/>
            <p:nvPr/>
          </p:nvSpPr>
          <p:spPr>
            <a:xfrm>
              <a:off x="0" y="1746209"/>
              <a:ext cx="5930485" cy="0"/>
            </a:xfrm>
            <a:prstGeom prst="line">
              <a:avLst/>
            </a:prstGeom>
            <a:ln w="50800" cap="rnd">
              <a:solidFill>
                <a:srgbClr val="FFFFFF"/>
              </a:solidFill>
              <a:prstDash val="solid"/>
              <a:headEnd type="none" w="sm" len="sm"/>
              <a:tailEnd type="none" w="sm" len="sm"/>
            </a:ln>
          </p:spPr>
        </p:sp>
      </p:grpSp>
      <p:sp>
        <p:nvSpPr>
          <p:cNvPr id="9" name="TextBox 9"/>
          <p:cNvSpPr txBox="1"/>
          <p:nvPr/>
        </p:nvSpPr>
        <p:spPr>
          <a:xfrm>
            <a:off x="1105640" y="519348"/>
            <a:ext cx="3702575" cy="7239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交付清单</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0" name="TextBox 10"/>
          <p:cNvSpPr txBox="1"/>
          <p:nvPr/>
        </p:nvSpPr>
        <p:spPr>
          <a:xfrm>
            <a:off x="1105640" y="1440632"/>
            <a:ext cx="3702575" cy="37147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DELIVERY LIST</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sp>
        <p:nvSpPr>
          <p:cNvPr id="11" name="TextBox 11"/>
          <p:cNvSpPr txBox="1"/>
          <p:nvPr/>
        </p:nvSpPr>
        <p:spPr>
          <a:xfrm>
            <a:off x="1695153" y="3371850"/>
            <a:ext cx="4110102" cy="2447925"/>
          </a:xfrm>
          <a:prstGeom prst="rect">
            <a:avLst/>
          </a:prstGeom>
        </p:spPr>
        <p:txBody>
          <a:bodyPr lIns="0" tIns="0" rIns="0" bIns="0" rtlCol="0" anchor="t">
            <a:spAutoFit/>
          </a:bodyPr>
          <a:lstStyle/>
          <a:p>
            <a:pPr algn="l">
              <a:lnSpc>
                <a:spcPts val="3900"/>
              </a:lnSpc>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需求规格说明书、系统设计文档（含架构图、数据模型）、用户操作手册、测试报告、部署文档</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0" lvl="0" indent="0" algn="l">
              <a:lnSpc>
                <a:spcPts val="3900"/>
              </a:lnSpc>
              <a:spcBef>
                <a:spcPct val="0"/>
              </a:spcBef>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2" name="TextBox 12"/>
          <p:cNvSpPr txBox="1"/>
          <p:nvPr/>
        </p:nvSpPr>
        <p:spPr>
          <a:xfrm>
            <a:off x="1695153" y="2808753"/>
            <a:ext cx="4110102" cy="571500"/>
          </a:xfrm>
          <a:prstGeom prst="rect">
            <a:avLst/>
          </a:prstGeom>
        </p:spPr>
        <p:txBody>
          <a:bodyPr lIns="0" tIns="0" rIns="0" bIns="0" rtlCol="0" anchor="t">
            <a:spAutoFit/>
          </a:bodyPr>
          <a:lstStyle/>
          <a:p>
            <a:pPr marL="0" lvl="0" indent="0" algn="l">
              <a:lnSpc>
                <a:spcPts val="4560"/>
              </a:lnSpc>
              <a:spcBef>
                <a:spcPct val="0"/>
              </a:spcBef>
            </a:pPr>
            <a:r>
              <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文档类</a:t>
            </a:r>
            <a:endPar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sp>
        <p:nvSpPr>
          <p:cNvPr id="13" name="TextBox 13"/>
          <p:cNvSpPr txBox="1"/>
          <p:nvPr/>
        </p:nvSpPr>
        <p:spPr>
          <a:xfrm>
            <a:off x="3489906" y="8106586"/>
            <a:ext cx="4110102" cy="962025"/>
          </a:xfrm>
          <a:prstGeom prst="rect">
            <a:avLst/>
          </a:prstGeom>
        </p:spPr>
        <p:txBody>
          <a:bodyPr lIns="0" tIns="0" rIns="0" bIns="0" rtlCol="0" anchor="t">
            <a:spAutoFit/>
          </a:bodyPr>
          <a:lstStyle/>
          <a:p>
            <a:pPr marL="0" lvl="0" indent="0" algn="l">
              <a:lnSpc>
                <a:spcPts val="3900"/>
              </a:lnSpc>
              <a:spcBef>
                <a:spcPct val="0"/>
              </a:spcBef>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系统安装包、演示视频、图谱样本数据</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4" name="TextBox 14"/>
          <p:cNvSpPr txBox="1"/>
          <p:nvPr/>
        </p:nvSpPr>
        <p:spPr>
          <a:xfrm>
            <a:off x="3489906" y="7213514"/>
            <a:ext cx="4110102" cy="571500"/>
          </a:xfrm>
          <a:prstGeom prst="rect">
            <a:avLst/>
          </a:prstGeom>
        </p:spPr>
        <p:txBody>
          <a:bodyPr lIns="0" tIns="0" rIns="0" bIns="0" rtlCol="0" anchor="t">
            <a:spAutoFit/>
          </a:bodyPr>
          <a:lstStyle/>
          <a:p>
            <a:pPr marL="0" lvl="0" indent="0" algn="l">
              <a:lnSpc>
                <a:spcPts val="4560"/>
              </a:lnSpc>
              <a:spcBef>
                <a:spcPct val="0"/>
              </a:spcBef>
            </a:pPr>
            <a:r>
              <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运行展示类</a:t>
            </a:r>
            <a:endPar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sp>
        <p:nvSpPr>
          <p:cNvPr id="15" name="TextBox 15"/>
          <p:cNvSpPr txBox="1"/>
          <p:nvPr/>
        </p:nvSpPr>
        <p:spPr>
          <a:xfrm>
            <a:off x="13656009" y="5593431"/>
            <a:ext cx="4110102" cy="1952625"/>
          </a:xfrm>
          <a:prstGeom prst="rect">
            <a:avLst/>
          </a:prstGeom>
        </p:spPr>
        <p:txBody>
          <a:bodyPr lIns="0" tIns="0" rIns="0" bIns="0" rtlCol="0" anchor="t">
            <a:spAutoFit/>
          </a:bodyPr>
          <a:lstStyle/>
          <a:p>
            <a:pPr algn="l">
              <a:lnSpc>
                <a:spcPts val="3900"/>
              </a:lnSpc>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源代码（前后端 / 数据库 / 工具脚本）、配置文件、测试数据集、文化领域资源</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0" lvl="0" indent="0" algn="l">
              <a:lnSpc>
                <a:spcPts val="3900"/>
              </a:lnSpc>
              <a:spcBef>
                <a:spcPct val="0"/>
              </a:spcBef>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6" name="TextBox 16"/>
          <p:cNvSpPr txBox="1"/>
          <p:nvPr/>
        </p:nvSpPr>
        <p:spPr>
          <a:xfrm>
            <a:off x="13656009" y="4755407"/>
            <a:ext cx="4110102" cy="571500"/>
          </a:xfrm>
          <a:prstGeom prst="rect">
            <a:avLst/>
          </a:prstGeom>
        </p:spPr>
        <p:txBody>
          <a:bodyPr lIns="0" tIns="0" rIns="0" bIns="0" rtlCol="0" anchor="t">
            <a:spAutoFit/>
          </a:bodyPr>
          <a:lstStyle/>
          <a:p>
            <a:pPr marL="0" lvl="0" indent="0" algn="l">
              <a:lnSpc>
                <a:spcPts val="4560"/>
              </a:lnSpc>
              <a:spcBef>
                <a:spcPct val="0"/>
              </a:spcBef>
            </a:pPr>
            <a:r>
              <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代码与数据类</a:t>
            </a:r>
            <a:endPar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t="-75638" b="-75638"/>
            </a:stretch>
          </a:blipFill>
        </p:spPr>
      </p:sp>
      <p:sp>
        <p:nvSpPr>
          <p:cNvPr id="4" name="TextBox 4"/>
          <p:cNvSpPr txBox="1"/>
          <p:nvPr/>
        </p:nvSpPr>
        <p:spPr>
          <a:xfrm>
            <a:off x="4170248" y="2537334"/>
            <a:ext cx="12695510" cy="1621987"/>
          </a:xfrm>
          <a:prstGeom prst="rect">
            <a:avLst/>
          </a:prstGeom>
        </p:spPr>
        <p:txBody>
          <a:bodyPr lIns="0" tIns="0" rIns="0" bIns="0" rtlCol="0" anchor="t">
            <a:spAutoFit/>
          </a:bodyPr>
          <a:lstStyle/>
          <a:p>
            <a:pPr algn="r">
              <a:lnSpc>
                <a:spcPts val="12830"/>
              </a:lnSpc>
            </a:pPr>
            <a:r>
              <a:rPr lang="en-US" sz="1069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谢谢聆听！</a:t>
            </a:r>
            <a:endParaRPr lang="en-US" sz="1069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5" name="TextBox 5"/>
          <p:cNvSpPr txBox="1"/>
          <p:nvPr/>
        </p:nvSpPr>
        <p:spPr>
          <a:xfrm>
            <a:off x="13646951" y="6325537"/>
            <a:ext cx="3218807" cy="361950"/>
          </a:xfrm>
          <a:prstGeom prst="rect">
            <a:avLst/>
          </a:prstGeom>
        </p:spPr>
        <p:txBody>
          <a:bodyPr lIns="0" tIns="0" rIns="0" bIns="0" rtlCol="0" anchor="t">
            <a:spAutoFit/>
          </a:bodyPr>
          <a:lstStyle/>
          <a:p>
            <a:pPr algn="r">
              <a:lnSpc>
                <a:spcPts val="2880"/>
              </a:lnSpc>
            </a:pPr>
            <a:r>
              <a:rPr lang="en-US" sz="24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汇报时间：2025.10.9</a:t>
            </a:r>
            <a:endParaRPr lang="en-US" sz="24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6" name="TextBox 6"/>
          <p:cNvSpPr txBox="1"/>
          <p:nvPr/>
        </p:nvSpPr>
        <p:spPr>
          <a:xfrm>
            <a:off x="4170248" y="4577872"/>
            <a:ext cx="12695510" cy="559617"/>
          </a:xfrm>
          <a:prstGeom prst="rect">
            <a:avLst/>
          </a:prstGeom>
        </p:spPr>
        <p:txBody>
          <a:bodyPr lIns="0" tIns="0" rIns="0" bIns="0" rtlCol="0" anchor="t">
            <a:spAutoFit/>
          </a:bodyPr>
          <a:lstStyle/>
          <a:p>
            <a:pPr algn="r">
              <a:lnSpc>
                <a:spcPts val="4275"/>
              </a:lnSpc>
            </a:pPr>
            <a:r>
              <a:rPr lang="en-US" sz="3565">
                <a:solidFill>
                  <a:srgbClr val="FFFFFF"/>
                </a:solidFill>
                <a:latin typeface="Arimo" panose="020B0604020202020204"/>
                <a:ea typeface="Arimo" panose="020B0604020202020204"/>
                <a:cs typeface="Arimo" panose="020B0604020202020204"/>
                <a:sym typeface="Arimo" panose="020B0604020202020204"/>
              </a:rPr>
              <a:t>THANKS FOR WHATCHING</a:t>
            </a:r>
            <a:endParaRPr lang="en-US" sz="3565">
              <a:solidFill>
                <a:srgbClr val="FFFFFF"/>
              </a:solidFill>
              <a:latin typeface="Arimo" panose="020B0604020202020204"/>
              <a:ea typeface="Arimo" panose="020B0604020202020204"/>
              <a:cs typeface="Arimo" panose="020B0604020202020204"/>
              <a:sym typeface="Arimo" panose="020B0604020202020204"/>
            </a:endParaRPr>
          </a:p>
        </p:txBody>
      </p:sp>
      <p:sp>
        <p:nvSpPr>
          <p:cNvPr id="7" name="TextBox 7"/>
          <p:cNvSpPr txBox="1"/>
          <p:nvPr/>
        </p:nvSpPr>
        <p:spPr>
          <a:xfrm>
            <a:off x="7503328" y="6123715"/>
            <a:ext cx="4080895" cy="1752294"/>
          </a:xfrm>
          <a:prstGeom prst="rect">
            <a:avLst/>
          </a:prstGeom>
        </p:spPr>
        <p:txBody>
          <a:bodyPr lIns="0" tIns="0" rIns="0" bIns="0" rtlCol="0" anchor="t">
            <a:spAutoFit/>
          </a:bodyPr>
          <a:lstStyle/>
          <a:p>
            <a:pPr algn="l">
              <a:lnSpc>
                <a:spcPts val="3485"/>
              </a:lnSpc>
            </a:pPr>
            <a:r>
              <a:rPr lang="en-US" sz="290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汇报人：梅聪；吴亚南；        李安然；梁淑雯；胡豪；李佳锐；石一鸣</a:t>
            </a:r>
            <a:endParaRPr lang="en-US" sz="290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485"/>
              </a:lnSpc>
            </a:pPr>
            <a:endParaRPr lang="en-US" sz="2905">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75638" b="-75638"/>
            </a:stretch>
          </a:blipFill>
        </p:spPr>
      </p:sp>
      <p:grpSp>
        <p:nvGrpSpPr>
          <p:cNvPr id="3" name="Group 3"/>
          <p:cNvGrpSpPr/>
          <p:nvPr/>
        </p:nvGrpSpPr>
        <p:grpSpPr>
          <a:xfrm>
            <a:off x="-21431" y="479000"/>
            <a:ext cx="10005029" cy="10308431"/>
            <a:chOff x="0" y="0"/>
            <a:chExt cx="13340039" cy="13744575"/>
          </a:xfrm>
        </p:grpSpPr>
        <p:sp>
          <p:nvSpPr>
            <p:cNvPr id="4" name="AutoShape 4"/>
            <p:cNvSpPr/>
            <p:nvPr/>
          </p:nvSpPr>
          <p:spPr>
            <a:xfrm>
              <a:off x="0" y="1781175"/>
              <a:ext cx="13340039" cy="0"/>
            </a:xfrm>
            <a:prstGeom prst="line">
              <a:avLst/>
            </a:prstGeom>
            <a:ln w="50800" cap="rnd">
              <a:solidFill>
                <a:srgbClr val="FFFFFF"/>
              </a:solidFill>
              <a:prstDash val="solid"/>
              <a:headEnd type="none" w="sm" len="sm"/>
              <a:tailEnd type="none" w="sm" len="sm"/>
            </a:ln>
          </p:spPr>
        </p:sp>
        <p:sp>
          <p:nvSpPr>
            <p:cNvPr id="5" name="AutoShape 5"/>
            <p:cNvSpPr/>
            <p:nvPr/>
          </p:nvSpPr>
          <p:spPr>
            <a:xfrm rot="5400000">
              <a:off x="-5849938" y="6846888"/>
              <a:ext cx="13744575" cy="0"/>
            </a:xfrm>
            <a:prstGeom prst="line">
              <a:avLst/>
            </a:prstGeom>
            <a:ln w="50800" cap="rnd">
              <a:solidFill>
                <a:srgbClr val="FFFFFF"/>
              </a:solidFill>
              <a:prstDash val="solid"/>
              <a:headEnd type="none" w="sm" len="sm"/>
              <a:tailEnd type="none" w="sm" len="sm"/>
            </a:ln>
          </p:spPr>
        </p:sp>
      </p:grpSp>
      <p:grpSp>
        <p:nvGrpSpPr>
          <p:cNvPr id="6" name="Group 6"/>
          <p:cNvGrpSpPr/>
          <p:nvPr/>
        </p:nvGrpSpPr>
        <p:grpSpPr>
          <a:xfrm>
            <a:off x="8049143" y="2376523"/>
            <a:ext cx="2189715" cy="2189715"/>
            <a:chOff x="0" y="0"/>
            <a:chExt cx="2919620" cy="2919620"/>
          </a:xfrm>
        </p:grpSpPr>
        <p:sp>
          <p:nvSpPr>
            <p:cNvPr id="7" name="Freeform 7"/>
            <p:cNvSpPr/>
            <p:nvPr/>
          </p:nvSpPr>
          <p:spPr>
            <a:xfrm>
              <a:off x="0" y="508"/>
              <a:ext cx="2794762" cy="2731389"/>
            </a:xfrm>
            <a:custGeom>
              <a:avLst/>
              <a:gdLst/>
              <a:ahLst/>
              <a:cxnLst/>
              <a:rect l="l" t="t" r="r" b="b"/>
              <a:pathLst>
                <a:path w="2794762" h="2731389">
                  <a:moveTo>
                    <a:pt x="18415" y="1226820"/>
                  </a:moveTo>
                  <a:cubicBezTo>
                    <a:pt x="24638" y="1188212"/>
                    <a:pt x="32258" y="1150112"/>
                    <a:pt x="41402" y="1112647"/>
                  </a:cubicBezTo>
                  <a:lnTo>
                    <a:pt x="96901" y="1126109"/>
                  </a:lnTo>
                  <a:cubicBezTo>
                    <a:pt x="88138" y="1162177"/>
                    <a:pt x="80772" y="1198753"/>
                    <a:pt x="74803" y="1235837"/>
                  </a:cubicBezTo>
                  <a:close/>
                  <a:moveTo>
                    <a:pt x="73533" y="1000760"/>
                  </a:moveTo>
                  <a:cubicBezTo>
                    <a:pt x="85725" y="963803"/>
                    <a:pt x="99441" y="927354"/>
                    <a:pt x="114554" y="891794"/>
                  </a:cubicBezTo>
                  <a:lnTo>
                    <a:pt x="167132" y="913892"/>
                  </a:lnTo>
                  <a:cubicBezTo>
                    <a:pt x="152654" y="948182"/>
                    <a:pt x="139573" y="983107"/>
                    <a:pt x="127762" y="1018667"/>
                  </a:cubicBezTo>
                  <a:close/>
                  <a:moveTo>
                    <a:pt x="218440" y="804164"/>
                  </a:moveTo>
                  <a:cubicBezTo>
                    <a:pt x="236474" y="769620"/>
                    <a:pt x="255778" y="735838"/>
                    <a:pt x="276352" y="703072"/>
                  </a:cubicBezTo>
                  <a:lnTo>
                    <a:pt x="324739" y="733425"/>
                  </a:lnTo>
                  <a:cubicBezTo>
                    <a:pt x="304927" y="765048"/>
                    <a:pt x="286385" y="797433"/>
                    <a:pt x="269113" y="830580"/>
                  </a:cubicBezTo>
                  <a:close/>
                  <a:moveTo>
                    <a:pt x="287782" y="588772"/>
                  </a:moveTo>
                  <a:cubicBezTo>
                    <a:pt x="311023" y="557530"/>
                    <a:pt x="335407" y="527304"/>
                    <a:pt x="360934" y="498094"/>
                  </a:cubicBezTo>
                  <a:lnTo>
                    <a:pt x="403987" y="535686"/>
                  </a:lnTo>
                  <a:cubicBezTo>
                    <a:pt x="379476" y="563753"/>
                    <a:pt x="355981" y="592836"/>
                    <a:pt x="333629" y="622808"/>
                  </a:cubicBezTo>
                  <a:close/>
                  <a:moveTo>
                    <a:pt x="487045" y="447548"/>
                  </a:moveTo>
                  <a:cubicBezTo>
                    <a:pt x="514858" y="420497"/>
                    <a:pt x="543814" y="394462"/>
                    <a:pt x="573659" y="369570"/>
                  </a:cubicBezTo>
                  <a:lnTo>
                    <a:pt x="610108" y="413512"/>
                  </a:lnTo>
                  <a:cubicBezTo>
                    <a:pt x="581406" y="437388"/>
                    <a:pt x="553593" y="462407"/>
                    <a:pt x="526796" y="488442"/>
                  </a:cubicBezTo>
                  <a:close/>
                  <a:moveTo>
                    <a:pt x="620395" y="264922"/>
                  </a:moveTo>
                  <a:cubicBezTo>
                    <a:pt x="652145" y="242570"/>
                    <a:pt x="684784" y="221488"/>
                    <a:pt x="718312" y="201676"/>
                  </a:cubicBezTo>
                  <a:lnTo>
                    <a:pt x="747395" y="250825"/>
                  </a:lnTo>
                  <a:cubicBezTo>
                    <a:pt x="715264" y="269875"/>
                    <a:pt x="683895" y="290068"/>
                    <a:pt x="653415" y="311531"/>
                  </a:cubicBezTo>
                  <a:close/>
                  <a:moveTo>
                    <a:pt x="853821" y="193040"/>
                  </a:moveTo>
                  <a:cubicBezTo>
                    <a:pt x="888619" y="176022"/>
                    <a:pt x="924179" y="160401"/>
                    <a:pt x="960501" y="146177"/>
                  </a:cubicBezTo>
                  <a:lnTo>
                    <a:pt x="981329" y="199390"/>
                  </a:lnTo>
                  <a:cubicBezTo>
                    <a:pt x="946404" y="213106"/>
                    <a:pt x="912241" y="228092"/>
                    <a:pt x="878840" y="244348"/>
                  </a:cubicBezTo>
                  <a:close/>
                  <a:moveTo>
                    <a:pt x="1037717" y="61468"/>
                  </a:moveTo>
                  <a:cubicBezTo>
                    <a:pt x="1074801" y="50292"/>
                    <a:pt x="1112393" y="40513"/>
                    <a:pt x="1150620" y="32258"/>
                  </a:cubicBezTo>
                  <a:lnTo>
                    <a:pt x="1162685" y="88138"/>
                  </a:lnTo>
                  <a:cubicBezTo>
                    <a:pt x="1125982" y="96012"/>
                    <a:pt x="1089787" y="105410"/>
                    <a:pt x="1054227" y="116078"/>
                  </a:cubicBezTo>
                  <a:close/>
                  <a:moveTo>
                    <a:pt x="1265174" y="12319"/>
                  </a:moveTo>
                  <a:cubicBezTo>
                    <a:pt x="1303401" y="7239"/>
                    <a:pt x="1342009" y="3683"/>
                    <a:pt x="1381125" y="1524"/>
                  </a:cubicBezTo>
                  <a:lnTo>
                    <a:pt x="1384173" y="58547"/>
                  </a:lnTo>
                  <a:cubicBezTo>
                    <a:pt x="1346581" y="60579"/>
                    <a:pt x="1309497" y="64008"/>
                    <a:pt x="1272794" y="68961"/>
                  </a:cubicBezTo>
                  <a:close/>
                  <a:moveTo>
                    <a:pt x="1498346" y="0"/>
                  </a:moveTo>
                  <a:cubicBezTo>
                    <a:pt x="1537462" y="1016"/>
                    <a:pt x="1576070" y="3556"/>
                    <a:pt x="1614424" y="7620"/>
                  </a:cubicBezTo>
                  <a:lnTo>
                    <a:pt x="1608455" y="64516"/>
                  </a:lnTo>
                  <a:cubicBezTo>
                    <a:pt x="1571752" y="60706"/>
                    <a:pt x="1534541" y="58166"/>
                    <a:pt x="1496949" y="57277"/>
                  </a:cubicBezTo>
                  <a:close/>
                  <a:moveTo>
                    <a:pt x="1728470" y="81661"/>
                  </a:moveTo>
                  <a:cubicBezTo>
                    <a:pt x="1766951" y="88900"/>
                    <a:pt x="1804797" y="97536"/>
                    <a:pt x="1842135" y="107696"/>
                  </a:cubicBezTo>
                  <a:lnTo>
                    <a:pt x="1827149" y="162814"/>
                  </a:lnTo>
                  <a:cubicBezTo>
                    <a:pt x="1791335" y="153035"/>
                    <a:pt x="1754886" y="144780"/>
                    <a:pt x="1717929" y="137795"/>
                  </a:cubicBezTo>
                  <a:close/>
                  <a:moveTo>
                    <a:pt x="1942719" y="198882"/>
                  </a:moveTo>
                  <a:cubicBezTo>
                    <a:pt x="1979422" y="212090"/>
                    <a:pt x="2015363" y="226695"/>
                    <a:pt x="2050669" y="242697"/>
                  </a:cubicBezTo>
                  <a:lnTo>
                    <a:pt x="2027047" y="294767"/>
                  </a:lnTo>
                  <a:cubicBezTo>
                    <a:pt x="1993138" y="279400"/>
                    <a:pt x="1958594" y="265303"/>
                    <a:pt x="1923415" y="252603"/>
                  </a:cubicBezTo>
                  <a:close/>
                  <a:moveTo>
                    <a:pt x="2135378" y="348869"/>
                  </a:moveTo>
                  <a:cubicBezTo>
                    <a:pt x="2169414" y="367792"/>
                    <a:pt x="2202688" y="387985"/>
                    <a:pt x="2234946" y="409448"/>
                  </a:cubicBezTo>
                  <a:lnTo>
                    <a:pt x="2203323" y="457073"/>
                  </a:lnTo>
                  <a:cubicBezTo>
                    <a:pt x="2172208" y="436499"/>
                    <a:pt x="2140331" y="417068"/>
                    <a:pt x="2107692" y="398907"/>
                  </a:cubicBezTo>
                  <a:close/>
                  <a:moveTo>
                    <a:pt x="2301748" y="527685"/>
                  </a:moveTo>
                  <a:cubicBezTo>
                    <a:pt x="2332355" y="551688"/>
                    <a:pt x="2361946" y="576961"/>
                    <a:pt x="2390521" y="603250"/>
                  </a:cubicBezTo>
                  <a:lnTo>
                    <a:pt x="2351786" y="645287"/>
                  </a:lnTo>
                  <a:cubicBezTo>
                    <a:pt x="2324354" y="620014"/>
                    <a:pt x="2295906" y="595757"/>
                    <a:pt x="2266569" y="572643"/>
                  </a:cubicBezTo>
                  <a:close/>
                  <a:moveTo>
                    <a:pt x="2437765" y="730504"/>
                  </a:moveTo>
                  <a:cubicBezTo>
                    <a:pt x="2464181" y="758952"/>
                    <a:pt x="2489327" y="788543"/>
                    <a:pt x="2513457" y="819150"/>
                  </a:cubicBezTo>
                  <a:lnTo>
                    <a:pt x="2468499" y="854456"/>
                  </a:lnTo>
                  <a:cubicBezTo>
                    <a:pt x="2445385" y="825119"/>
                    <a:pt x="2421128" y="796671"/>
                    <a:pt x="2395728" y="769239"/>
                  </a:cubicBezTo>
                  <a:close/>
                  <a:moveTo>
                    <a:pt x="2675890" y="651383"/>
                  </a:moveTo>
                  <a:cubicBezTo>
                    <a:pt x="2697353" y="683641"/>
                    <a:pt x="2717673" y="716915"/>
                    <a:pt x="2736596" y="750951"/>
                  </a:cubicBezTo>
                  <a:lnTo>
                    <a:pt x="2686685" y="778764"/>
                  </a:lnTo>
                  <a:cubicBezTo>
                    <a:pt x="2668524" y="746125"/>
                    <a:pt x="2649093" y="714121"/>
                    <a:pt x="2628392" y="683133"/>
                  </a:cubicBezTo>
                  <a:close/>
                  <a:moveTo>
                    <a:pt x="2741549" y="886587"/>
                  </a:moveTo>
                  <a:cubicBezTo>
                    <a:pt x="2757551" y="921766"/>
                    <a:pt x="2772283" y="957834"/>
                    <a:pt x="2785491" y="994410"/>
                  </a:cubicBezTo>
                  <a:lnTo>
                    <a:pt x="2731770" y="1013841"/>
                  </a:lnTo>
                  <a:cubicBezTo>
                    <a:pt x="2719070" y="978662"/>
                    <a:pt x="2704973" y="944118"/>
                    <a:pt x="2689479" y="910209"/>
                  </a:cubicBezTo>
                  <a:close/>
                  <a:moveTo>
                    <a:pt x="2768600" y="1129157"/>
                  </a:moveTo>
                  <a:cubicBezTo>
                    <a:pt x="2778760" y="1166495"/>
                    <a:pt x="2787523" y="1204341"/>
                    <a:pt x="2794762" y="1242822"/>
                  </a:cubicBezTo>
                  <a:lnTo>
                    <a:pt x="2738628" y="1253363"/>
                  </a:lnTo>
                  <a:cubicBezTo>
                    <a:pt x="2731643" y="1216406"/>
                    <a:pt x="2723261" y="1180084"/>
                    <a:pt x="2713482" y="1144143"/>
                  </a:cubicBezTo>
                  <a:close/>
                  <a:moveTo>
                    <a:pt x="2756662" y="1373251"/>
                  </a:moveTo>
                  <a:cubicBezTo>
                    <a:pt x="2760726" y="1411478"/>
                    <a:pt x="2763393" y="1450213"/>
                    <a:pt x="2764409" y="1489329"/>
                  </a:cubicBezTo>
                  <a:lnTo>
                    <a:pt x="2707259" y="1490853"/>
                  </a:lnTo>
                  <a:cubicBezTo>
                    <a:pt x="2706243" y="1453261"/>
                    <a:pt x="2703703" y="1416050"/>
                    <a:pt x="2699766" y="1379347"/>
                  </a:cubicBezTo>
                  <a:close/>
                  <a:moveTo>
                    <a:pt x="2706116" y="1612519"/>
                  </a:moveTo>
                  <a:cubicBezTo>
                    <a:pt x="2704084" y="1651635"/>
                    <a:pt x="2700528" y="1690243"/>
                    <a:pt x="2695448" y="1728470"/>
                  </a:cubicBezTo>
                  <a:lnTo>
                    <a:pt x="2638806" y="1720977"/>
                  </a:lnTo>
                  <a:cubicBezTo>
                    <a:pt x="2643632" y="1684274"/>
                    <a:pt x="2647061" y="1647063"/>
                    <a:pt x="2648966" y="1609598"/>
                  </a:cubicBezTo>
                  <a:close/>
                  <a:moveTo>
                    <a:pt x="2618486" y="1840230"/>
                  </a:moveTo>
                  <a:cubicBezTo>
                    <a:pt x="2610358" y="1878457"/>
                    <a:pt x="2600579" y="1916049"/>
                    <a:pt x="2589530" y="1953133"/>
                  </a:cubicBezTo>
                  <a:lnTo>
                    <a:pt x="2534793" y="1936750"/>
                  </a:lnTo>
                  <a:cubicBezTo>
                    <a:pt x="2545461" y="1901190"/>
                    <a:pt x="2554732" y="1864995"/>
                    <a:pt x="2562606" y="1828292"/>
                  </a:cubicBezTo>
                  <a:close/>
                  <a:moveTo>
                    <a:pt x="2495550" y="2051431"/>
                  </a:moveTo>
                  <a:cubicBezTo>
                    <a:pt x="2481326" y="2087753"/>
                    <a:pt x="2465832" y="2123313"/>
                    <a:pt x="2448814" y="2158238"/>
                  </a:cubicBezTo>
                  <a:lnTo>
                    <a:pt x="2397379" y="2133219"/>
                  </a:lnTo>
                  <a:cubicBezTo>
                    <a:pt x="2413635" y="2099691"/>
                    <a:pt x="2428621" y="2065528"/>
                    <a:pt x="2442210" y="2030603"/>
                  </a:cubicBezTo>
                  <a:close/>
                  <a:moveTo>
                    <a:pt x="2340356" y="2240026"/>
                  </a:moveTo>
                  <a:cubicBezTo>
                    <a:pt x="2320544" y="2273554"/>
                    <a:pt x="2299589" y="2306193"/>
                    <a:pt x="2277237" y="2337943"/>
                  </a:cubicBezTo>
                  <a:lnTo>
                    <a:pt x="2230501" y="2305050"/>
                  </a:lnTo>
                  <a:cubicBezTo>
                    <a:pt x="2251964" y="2274570"/>
                    <a:pt x="2272157" y="2243201"/>
                    <a:pt x="2291080" y="2210943"/>
                  </a:cubicBezTo>
                  <a:close/>
                  <a:moveTo>
                    <a:pt x="2157222" y="2401443"/>
                  </a:moveTo>
                  <a:cubicBezTo>
                    <a:pt x="2132457" y="2431415"/>
                    <a:pt x="2106422" y="2460371"/>
                    <a:pt x="2079371" y="2488184"/>
                  </a:cubicBezTo>
                  <a:lnTo>
                    <a:pt x="2038350" y="2448306"/>
                  </a:lnTo>
                  <a:cubicBezTo>
                    <a:pt x="2064385" y="2421509"/>
                    <a:pt x="2089277" y="2393696"/>
                    <a:pt x="2113153" y="2364994"/>
                  </a:cubicBezTo>
                  <a:close/>
                  <a:moveTo>
                    <a:pt x="1950847" y="2531999"/>
                  </a:moveTo>
                  <a:cubicBezTo>
                    <a:pt x="1921637" y="2557653"/>
                    <a:pt x="1891411" y="2582037"/>
                    <a:pt x="1860296" y="2605278"/>
                  </a:cubicBezTo>
                  <a:lnTo>
                    <a:pt x="1826133" y="2559431"/>
                  </a:lnTo>
                  <a:cubicBezTo>
                    <a:pt x="1856105" y="2537079"/>
                    <a:pt x="1885061" y="2513584"/>
                    <a:pt x="1913128" y="2488946"/>
                  </a:cubicBezTo>
                  <a:close/>
                  <a:moveTo>
                    <a:pt x="1726438" y="2628138"/>
                  </a:moveTo>
                  <a:cubicBezTo>
                    <a:pt x="1693545" y="2648839"/>
                    <a:pt x="1659890" y="2668143"/>
                    <a:pt x="1625346" y="2686177"/>
                  </a:cubicBezTo>
                  <a:lnTo>
                    <a:pt x="1598930" y="2635504"/>
                  </a:lnTo>
                  <a:cubicBezTo>
                    <a:pt x="1632077" y="2618232"/>
                    <a:pt x="1664462" y="2599563"/>
                    <a:pt x="1696085" y="2579751"/>
                  </a:cubicBezTo>
                  <a:close/>
                  <a:moveTo>
                    <a:pt x="1489583" y="2687574"/>
                  </a:moveTo>
                  <a:cubicBezTo>
                    <a:pt x="1454023" y="2702687"/>
                    <a:pt x="1417574" y="2716403"/>
                    <a:pt x="1380617" y="2728722"/>
                  </a:cubicBezTo>
                  <a:lnTo>
                    <a:pt x="1362583" y="2674493"/>
                  </a:lnTo>
                  <a:cubicBezTo>
                    <a:pt x="1398143" y="2662682"/>
                    <a:pt x="1433068" y="2649474"/>
                    <a:pt x="1467231" y="2634996"/>
                  </a:cubicBezTo>
                  <a:close/>
                  <a:moveTo>
                    <a:pt x="1246378" y="2708275"/>
                  </a:moveTo>
                  <a:cubicBezTo>
                    <a:pt x="1208913" y="2717419"/>
                    <a:pt x="1170813" y="2725166"/>
                    <a:pt x="1132205" y="2731389"/>
                  </a:cubicBezTo>
                  <a:lnTo>
                    <a:pt x="1123061" y="2675001"/>
                  </a:lnTo>
                  <a:cubicBezTo>
                    <a:pt x="1160145" y="2669032"/>
                    <a:pt x="1196721" y="2661539"/>
                    <a:pt x="1232789" y="2652776"/>
                  </a:cubicBezTo>
                  <a:close/>
                  <a:moveTo>
                    <a:pt x="1002919" y="2689860"/>
                  </a:moveTo>
                  <a:cubicBezTo>
                    <a:pt x="964438" y="2692908"/>
                    <a:pt x="925576" y="2694559"/>
                    <a:pt x="886206" y="2694559"/>
                  </a:cubicBezTo>
                  <a:lnTo>
                    <a:pt x="886079" y="2637409"/>
                  </a:lnTo>
                  <a:cubicBezTo>
                    <a:pt x="923798" y="2637409"/>
                    <a:pt x="961263" y="2635885"/>
                    <a:pt x="998220" y="2632837"/>
                  </a:cubicBezTo>
                  <a:close/>
                  <a:moveTo>
                    <a:pt x="764794" y="2633091"/>
                  </a:moveTo>
                  <a:cubicBezTo>
                    <a:pt x="725805" y="2630043"/>
                    <a:pt x="687197" y="2625471"/>
                    <a:pt x="648970" y="2619375"/>
                  </a:cubicBezTo>
                  <a:lnTo>
                    <a:pt x="657987" y="2562987"/>
                  </a:lnTo>
                  <a:cubicBezTo>
                    <a:pt x="694563" y="2568829"/>
                    <a:pt x="731774" y="2573147"/>
                    <a:pt x="769239" y="2576068"/>
                  </a:cubicBezTo>
                  <a:close/>
                  <a:moveTo>
                    <a:pt x="539242" y="2539492"/>
                  </a:moveTo>
                  <a:cubicBezTo>
                    <a:pt x="501269" y="2530348"/>
                    <a:pt x="463931" y="2519680"/>
                    <a:pt x="427228" y="2507615"/>
                  </a:cubicBezTo>
                  <a:lnTo>
                    <a:pt x="445135" y="2453386"/>
                  </a:lnTo>
                  <a:cubicBezTo>
                    <a:pt x="480441" y="2464943"/>
                    <a:pt x="516255" y="2475230"/>
                    <a:pt x="552704" y="2484120"/>
                  </a:cubicBezTo>
                  <a:close/>
                  <a:moveTo>
                    <a:pt x="331597" y="2411349"/>
                  </a:moveTo>
                  <a:cubicBezTo>
                    <a:pt x="295656" y="2396236"/>
                    <a:pt x="260477" y="2379726"/>
                    <a:pt x="226060" y="2361819"/>
                  </a:cubicBezTo>
                  <a:lnTo>
                    <a:pt x="252349" y="2311146"/>
                  </a:lnTo>
                  <a:cubicBezTo>
                    <a:pt x="285369" y="2328291"/>
                    <a:pt x="319278" y="2344166"/>
                    <a:pt x="353822" y="2358771"/>
                  </a:cubicBezTo>
                  <a:close/>
                  <a:moveTo>
                    <a:pt x="687070" y="2697988"/>
                  </a:moveTo>
                  <a:cubicBezTo>
                    <a:pt x="654050" y="2677414"/>
                    <a:pt x="621919" y="2655443"/>
                    <a:pt x="590804" y="2632329"/>
                  </a:cubicBezTo>
                  <a:lnTo>
                    <a:pt x="624840" y="2586482"/>
                  </a:lnTo>
                  <a:cubicBezTo>
                    <a:pt x="654812" y="2608707"/>
                    <a:pt x="685673" y="2629789"/>
                    <a:pt x="717296" y="2649601"/>
                  </a:cubicBezTo>
                  <a:close/>
                  <a:moveTo>
                    <a:pt x="500126" y="2559304"/>
                  </a:moveTo>
                  <a:cubicBezTo>
                    <a:pt x="470916" y="2533777"/>
                    <a:pt x="442595" y="2506980"/>
                    <a:pt x="415417" y="2479294"/>
                  </a:cubicBezTo>
                  <a:lnTo>
                    <a:pt x="456311" y="2439416"/>
                  </a:lnTo>
                  <a:cubicBezTo>
                    <a:pt x="482346" y="2466086"/>
                    <a:pt x="509524" y="2491740"/>
                    <a:pt x="537718" y="2516378"/>
                  </a:cubicBezTo>
                  <a:close/>
                  <a:moveTo>
                    <a:pt x="337312" y="2392680"/>
                  </a:moveTo>
                  <a:cubicBezTo>
                    <a:pt x="312420" y="2362835"/>
                    <a:pt x="288798" y="2331974"/>
                    <a:pt x="266446" y="2300224"/>
                  </a:cubicBezTo>
                  <a:lnTo>
                    <a:pt x="313182" y="2267204"/>
                  </a:lnTo>
                  <a:cubicBezTo>
                    <a:pt x="334772" y="2297684"/>
                    <a:pt x="357505" y="2327402"/>
                    <a:pt x="381381" y="2355977"/>
                  </a:cubicBezTo>
                  <a:close/>
                  <a:moveTo>
                    <a:pt x="203073" y="2202434"/>
                  </a:moveTo>
                  <a:cubicBezTo>
                    <a:pt x="183261" y="2169033"/>
                    <a:pt x="164846" y="2134870"/>
                    <a:pt x="147701" y="2099945"/>
                  </a:cubicBezTo>
                  <a:lnTo>
                    <a:pt x="199009" y="2074799"/>
                  </a:lnTo>
                  <a:cubicBezTo>
                    <a:pt x="215392" y="2108454"/>
                    <a:pt x="233172" y="2141220"/>
                    <a:pt x="252222" y="2173351"/>
                  </a:cubicBezTo>
                  <a:close/>
                  <a:moveTo>
                    <a:pt x="100711" y="1993265"/>
                  </a:moveTo>
                  <a:cubicBezTo>
                    <a:pt x="86487" y="1957197"/>
                    <a:pt x="73787" y="1920494"/>
                    <a:pt x="62484" y="1883029"/>
                  </a:cubicBezTo>
                  <a:lnTo>
                    <a:pt x="117221" y="1866519"/>
                  </a:lnTo>
                  <a:cubicBezTo>
                    <a:pt x="128143" y="1902460"/>
                    <a:pt x="140335" y="1937766"/>
                    <a:pt x="154051" y="1972310"/>
                  </a:cubicBezTo>
                  <a:close/>
                  <a:moveTo>
                    <a:pt x="33147" y="1770380"/>
                  </a:moveTo>
                  <a:cubicBezTo>
                    <a:pt x="25019" y="1732661"/>
                    <a:pt x="18288" y="1694434"/>
                    <a:pt x="13081" y="1655699"/>
                  </a:cubicBezTo>
                  <a:lnTo>
                    <a:pt x="69723" y="1648079"/>
                  </a:lnTo>
                  <a:cubicBezTo>
                    <a:pt x="74676" y="1685290"/>
                    <a:pt x="81153" y="1721993"/>
                    <a:pt x="89027" y="1758188"/>
                  </a:cubicBezTo>
                  <a:close/>
                  <a:moveTo>
                    <a:pt x="2159" y="1539748"/>
                  </a:moveTo>
                  <a:cubicBezTo>
                    <a:pt x="762" y="1513078"/>
                    <a:pt x="0" y="1486281"/>
                    <a:pt x="0" y="1459230"/>
                  </a:cubicBezTo>
                  <a:lnTo>
                    <a:pt x="28575" y="1459230"/>
                  </a:lnTo>
                  <a:lnTo>
                    <a:pt x="57150" y="1459230"/>
                  </a:lnTo>
                  <a:lnTo>
                    <a:pt x="28575" y="1459230"/>
                  </a:lnTo>
                  <a:lnTo>
                    <a:pt x="0" y="1459230"/>
                  </a:lnTo>
                  <a:cubicBezTo>
                    <a:pt x="0" y="1419987"/>
                    <a:pt x="1524" y="1380998"/>
                    <a:pt x="4572" y="1342517"/>
                  </a:cubicBezTo>
                  <a:lnTo>
                    <a:pt x="61595" y="1346962"/>
                  </a:lnTo>
                  <a:cubicBezTo>
                    <a:pt x="58674" y="1383919"/>
                    <a:pt x="57150" y="1421384"/>
                    <a:pt x="57150" y="1459103"/>
                  </a:cubicBezTo>
                  <a:cubicBezTo>
                    <a:pt x="57150" y="1474851"/>
                    <a:pt x="44323" y="1487678"/>
                    <a:pt x="28575" y="1487678"/>
                  </a:cubicBezTo>
                  <a:cubicBezTo>
                    <a:pt x="12827" y="1487678"/>
                    <a:pt x="0" y="1475105"/>
                    <a:pt x="0" y="1459357"/>
                  </a:cubicBezTo>
                  <a:cubicBezTo>
                    <a:pt x="0" y="1443609"/>
                    <a:pt x="12827" y="1430782"/>
                    <a:pt x="28575" y="1430782"/>
                  </a:cubicBezTo>
                  <a:cubicBezTo>
                    <a:pt x="44323" y="1430782"/>
                    <a:pt x="57150" y="1443609"/>
                    <a:pt x="57150" y="1459357"/>
                  </a:cubicBezTo>
                  <a:cubicBezTo>
                    <a:pt x="57150" y="1485265"/>
                    <a:pt x="57912" y="1511173"/>
                    <a:pt x="59309" y="1536700"/>
                  </a:cubicBezTo>
                  <a:close/>
                </a:path>
              </a:pathLst>
            </a:custGeom>
            <a:solidFill>
              <a:srgbClr val="FFFFFF"/>
            </a:solidFill>
          </p:spPr>
        </p:sp>
      </p:grpSp>
      <p:sp>
        <p:nvSpPr>
          <p:cNvPr id="8" name="TextBox 8"/>
          <p:cNvSpPr txBox="1"/>
          <p:nvPr/>
        </p:nvSpPr>
        <p:spPr>
          <a:xfrm>
            <a:off x="8414751" y="2815077"/>
            <a:ext cx="1458500" cy="1381089"/>
          </a:xfrm>
          <a:prstGeom prst="rect">
            <a:avLst/>
          </a:prstGeom>
        </p:spPr>
        <p:txBody>
          <a:bodyPr lIns="0" tIns="0" rIns="0" bIns="0" rtlCol="0" anchor="t">
            <a:spAutoFit/>
          </a:bodyPr>
          <a:lstStyle/>
          <a:p>
            <a:pPr algn="ctr">
              <a:lnSpc>
                <a:spcPts val="10800"/>
              </a:lnSpc>
            </a:pPr>
            <a:r>
              <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01</a:t>
            </a:r>
            <a:endPar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9" name="TextBox 9"/>
          <p:cNvSpPr txBox="1"/>
          <p:nvPr/>
        </p:nvSpPr>
        <p:spPr>
          <a:xfrm>
            <a:off x="6248526" y="5009328"/>
            <a:ext cx="5790949" cy="1238250"/>
          </a:xfrm>
          <a:prstGeom prst="rect">
            <a:avLst/>
          </a:prstGeom>
        </p:spPr>
        <p:txBody>
          <a:bodyPr lIns="0" tIns="0" rIns="0" bIns="0" rtlCol="0" anchor="t">
            <a:spAutoFit/>
          </a:bodyPr>
          <a:lstStyle/>
          <a:p>
            <a:pPr algn="ctr">
              <a:lnSpc>
                <a:spcPts val="9720"/>
              </a:lnSpc>
            </a:pPr>
            <a:r>
              <a:rPr lang="en-US" sz="81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项目概述</a:t>
            </a:r>
            <a:endParaRPr lang="en-US" sz="81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0" name="TextBox 10"/>
          <p:cNvSpPr txBox="1"/>
          <p:nvPr/>
        </p:nvSpPr>
        <p:spPr>
          <a:xfrm>
            <a:off x="6248526" y="6685728"/>
            <a:ext cx="5628755" cy="428625"/>
          </a:xfrm>
          <a:prstGeom prst="rect">
            <a:avLst/>
          </a:prstGeom>
        </p:spPr>
        <p:txBody>
          <a:bodyPr lIns="0" tIns="0" rIns="0" bIns="0" rtlCol="0" anchor="t">
            <a:spAutoFit/>
          </a:bodyPr>
          <a:lstStyle/>
          <a:p>
            <a:pPr algn="ctr">
              <a:lnSpc>
                <a:spcPts val="3240"/>
              </a:lnSpc>
            </a:pPr>
            <a:r>
              <a:rPr lang="en-US" sz="2700">
                <a:solidFill>
                  <a:srgbClr val="FFFFFF"/>
                </a:solidFill>
                <a:latin typeface="Arimo" panose="020B0604020202020204"/>
                <a:ea typeface="Arimo" panose="020B0604020202020204"/>
                <a:cs typeface="Arimo" panose="020B0604020202020204"/>
                <a:sym typeface="Arimo" panose="020B0604020202020204"/>
              </a:rPr>
              <a:t>PROJECT OVERVIEW</a:t>
            </a:r>
            <a:endParaRPr lang="en-US" sz="2700">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11" name="Group 11"/>
          <p:cNvGrpSpPr/>
          <p:nvPr/>
        </p:nvGrpSpPr>
        <p:grpSpPr>
          <a:xfrm>
            <a:off x="12387212" y="1335881"/>
            <a:ext cx="5922220" cy="8949921"/>
            <a:chOff x="0" y="0"/>
            <a:chExt cx="7896293" cy="11933228"/>
          </a:xfrm>
        </p:grpSpPr>
        <p:sp>
          <p:nvSpPr>
            <p:cNvPr id="12" name="AutoShape 12"/>
            <p:cNvSpPr/>
            <p:nvPr/>
          </p:nvSpPr>
          <p:spPr>
            <a:xfrm>
              <a:off x="0" y="11099800"/>
              <a:ext cx="7896293" cy="0"/>
            </a:xfrm>
            <a:prstGeom prst="line">
              <a:avLst/>
            </a:prstGeom>
            <a:ln w="50800" cap="rnd">
              <a:solidFill>
                <a:srgbClr val="FFFFFF"/>
              </a:solidFill>
              <a:prstDash val="solid"/>
              <a:headEnd type="none" w="sm" len="sm"/>
              <a:tailEnd type="none" w="sm" len="sm"/>
            </a:ln>
          </p:spPr>
        </p:sp>
        <p:sp>
          <p:nvSpPr>
            <p:cNvPr id="13" name="AutoShape 13"/>
            <p:cNvSpPr/>
            <p:nvPr/>
          </p:nvSpPr>
          <p:spPr>
            <a:xfrm rot="5400000">
              <a:off x="964479" y="5941214"/>
              <a:ext cx="11933228" cy="0"/>
            </a:xfrm>
            <a:prstGeom prst="line">
              <a:avLst/>
            </a:prstGeom>
            <a:ln w="50800" cap="rnd">
              <a:solidFill>
                <a:srgbClr val="FFFFFF"/>
              </a:solidFill>
              <a:prstDash val="solid"/>
              <a:headEnd type="none" w="sm" len="sm"/>
              <a:tailEnd type="none" w="sm" len="sm"/>
            </a:ln>
          </p:spPr>
        </p:sp>
      </p:grpSp>
      <p:sp>
        <p:nvSpPr>
          <p:cNvPr id="14" name="TextBox 14"/>
          <p:cNvSpPr txBox="1"/>
          <p:nvPr/>
        </p:nvSpPr>
        <p:spPr>
          <a:xfrm>
            <a:off x="1200564" y="748408"/>
            <a:ext cx="1738956"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目标、愿景</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
        <p:nvSpPr>
          <p:cNvPr id="15" name="TextBox 15"/>
          <p:cNvSpPr txBox="1"/>
          <p:nvPr/>
        </p:nvSpPr>
        <p:spPr>
          <a:xfrm>
            <a:off x="3548590" y="748408"/>
            <a:ext cx="2120790"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范围、非公开范围</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
        <p:nvSpPr>
          <p:cNvPr id="16" name="TextBox 16"/>
          <p:cNvSpPr txBox="1"/>
          <p:nvPr/>
        </p:nvSpPr>
        <p:spPr>
          <a:xfrm>
            <a:off x="6468793" y="742950"/>
            <a:ext cx="2120790"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角色</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
        <p:nvSpPr>
          <p:cNvPr id="17" name="TextBox 17"/>
          <p:cNvSpPr txBox="1"/>
          <p:nvPr/>
        </p:nvSpPr>
        <p:spPr>
          <a:xfrm>
            <a:off x="9651766" y="742950"/>
            <a:ext cx="2120790"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典型场景</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2202501" y="1974556"/>
            <a:ext cx="10246708" cy="3168944"/>
            <a:chOff x="0" y="0"/>
            <a:chExt cx="13662277" cy="4225259"/>
          </a:xfrm>
        </p:grpSpPr>
        <p:sp>
          <p:nvSpPr>
            <p:cNvPr id="3" name="Freeform 3"/>
            <p:cNvSpPr/>
            <p:nvPr/>
          </p:nvSpPr>
          <p:spPr>
            <a:xfrm>
              <a:off x="28651" y="11874"/>
              <a:ext cx="13604839" cy="4201498"/>
            </a:xfrm>
            <a:custGeom>
              <a:avLst/>
              <a:gdLst/>
              <a:ahLst/>
              <a:cxnLst/>
              <a:rect l="l" t="t" r="r" b="b"/>
              <a:pathLst>
                <a:path w="13604839" h="4201498">
                  <a:moveTo>
                    <a:pt x="0" y="0"/>
                  </a:moveTo>
                  <a:lnTo>
                    <a:pt x="13604839" y="0"/>
                  </a:lnTo>
                  <a:lnTo>
                    <a:pt x="13604839" y="4201498"/>
                  </a:lnTo>
                  <a:lnTo>
                    <a:pt x="0" y="4201498"/>
                  </a:lnTo>
                  <a:close/>
                </a:path>
              </a:pathLst>
            </a:custGeom>
            <a:blipFill>
              <a:blip r:embed="rId1"/>
              <a:stretch>
                <a:fillRect l="-210" t="-238079" r="-212" b="-240016"/>
              </a:stretch>
            </a:blipFill>
          </p:spPr>
        </p:sp>
        <p:sp>
          <p:nvSpPr>
            <p:cNvPr id="4" name="Freeform 4"/>
            <p:cNvSpPr/>
            <p:nvPr/>
          </p:nvSpPr>
          <p:spPr>
            <a:xfrm>
              <a:off x="0" y="0"/>
              <a:ext cx="13662141" cy="4225247"/>
            </a:xfrm>
            <a:custGeom>
              <a:avLst/>
              <a:gdLst/>
              <a:ahLst/>
              <a:cxnLst/>
              <a:rect l="l" t="t" r="r" b="b"/>
              <a:pathLst>
                <a:path w="13662141" h="4225247">
                  <a:moveTo>
                    <a:pt x="28651" y="0"/>
                  </a:moveTo>
                  <a:lnTo>
                    <a:pt x="13633490" y="0"/>
                  </a:lnTo>
                  <a:cubicBezTo>
                    <a:pt x="13649247" y="0"/>
                    <a:pt x="13662141" y="5343"/>
                    <a:pt x="13662141" y="11874"/>
                  </a:cubicBezTo>
                  <a:lnTo>
                    <a:pt x="13662141" y="4213372"/>
                  </a:lnTo>
                  <a:cubicBezTo>
                    <a:pt x="13662141" y="4219903"/>
                    <a:pt x="13649247" y="4225247"/>
                    <a:pt x="13633490" y="4225247"/>
                  </a:cubicBezTo>
                  <a:lnTo>
                    <a:pt x="28651" y="4225247"/>
                  </a:lnTo>
                  <a:cubicBezTo>
                    <a:pt x="12893" y="4225247"/>
                    <a:pt x="0" y="4219903"/>
                    <a:pt x="0" y="4213372"/>
                  </a:cubicBezTo>
                  <a:lnTo>
                    <a:pt x="0" y="11874"/>
                  </a:lnTo>
                  <a:cubicBezTo>
                    <a:pt x="0" y="5343"/>
                    <a:pt x="12893" y="0"/>
                    <a:pt x="28651" y="0"/>
                  </a:cubicBezTo>
                  <a:moveTo>
                    <a:pt x="28651" y="23749"/>
                  </a:moveTo>
                  <a:lnTo>
                    <a:pt x="28651" y="11874"/>
                  </a:lnTo>
                  <a:lnTo>
                    <a:pt x="57303" y="11874"/>
                  </a:lnTo>
                  <a:lnTo>
                    <a:pt x="57303" y="4213372"/>
                  </a:lnTo>
                  <a:lnTo>
                    <a:pt x="28651" y="4213372"/>
                  </a:lnTo>
                  <a:lnTo>
                    <a:pt x="28651" y="4201498"/>
                  </a:lnTo>
                  <a:lnTo>
                    <a:pt x="13633490" y="4201498"/>
                  </a:lnTo>
                  <a:lnTo>
                    <a:pt x="13633490" y="4213372"/>
                  </a:lnTo>
                  <a:lnTo>
                    <a:pt x="13604839" y="4213372"/>
                  </a:lnTo>
                  <a:lnTo>
                    <a:pt x="13604839" y="11874"/>
                  </a:lnTo>
                  <a:lnTo>
                    <a:pt x="13633490" y="11874"/>
                  </a:lnTo>
                  <a:lnTo>
                    <a:pt x="13633490" y="23749"/>
                  </a:lnTo>
                  <a:lnTo>
                    <a:pt x="28651" y="23749"/>
                  </a:lnTo>
                  <a:close/>
                </a:path>
              </a:pathLst>
            </a:custGeom>
            <a:solidFill>
              <a:srgbClr val="41719C"/>
            </a:solidFill>
          </p:spPr>
        </p:sp>
      </p:grpSp>
      <p:grpSp>
        <p:nvGrpSpPr>
          <p:cNvPr id="5" name="Group 5"/>
          <p:cNvGrpSpPr/>
          <p:nvPr/>
        </p:nvGrpSpPr>
        <p:grpSpPr>
          <a:xfrm>
            <a:off x="-21431" y="-16638"/>
            <a:ext cx="4447864" cy="9696419"/>
            <a:chOff x="0" y="0"/>
            <a:chExt cx="5930485" cy="12928559"/>
          </a:xfrm>
        </p:grpSpPr>
        <p:sp>
          <p:nvSpPr>
            <p:cNvPr id="6" name="AutoShape 6"/>
            <p:cNvSpPr/>
            <p:nvPr/>
          </p:nvSpPr>
          <p:spPr>
            <a:xfrm rot="5400000">
              <a:off x="-5441929" y="6438879"/>
              <a:ext cx="12928559" cy="0"/>
            </a:xfrm>
            <a:prstGeom prst="line">
              <a:avLst/>
            </a:prstGeom>
            <a:ln w="50800" cap="rnd">
              <a:solidFill>
                <a:srgbClr val="FFFFFF"/>
              </a:solidFill>
              <a:prstDash val="solid"/>
              <a:headEnd type="none" w="sm" len="sm"/>
              <a:tailEnd type="none" w="sm" len="sm"/>
            </a:ln>
          </p:spPr>
        </p:sp>
        <p:sp>
          <p:nvSpPr>
            <p:cNvPr id="7" name="AutoShape 7"/>
            <p:cNvSpPr/>
            <p:nvPr/>
          </p:nvSpPr>
          <p:spPr>
            <a:xfrm>
              <a:off x="0" y="1746209"/>
              <a:ext cx="5930485" cy="0"/>
            </a:xfrm>
            <a:prstGeom prst="line">
              <a:avLst/>
            </a:prstGeom>
            <a:ln w="50800" cap="rnd">
              <a:solidFill>
                <a:srgbClr val="FFFFFF"/>
              </a:solidFill>
              <a:prstDash val="solid"/>
              <a:headEnd type="none" w="sm" len="sm"/>
              <a:tailEnd type="none" w="sm" len="sm"/>
            </a:ln>
          </p:spPr>
        </p:sp>
      </p:grpSp>
      <p:grpSp>
        <p:nvGrpSpPr>
          <p:cNvPr id="8" name="Group 8"/>
          <p:cNvGrpSpPr/>
          <p:nvPr/>
        </p:nvGrpSpPr>
        <p:grpSpPr>
          <a:xfrm>
            <a:off x="2202501" y="5515874"/>
            <a:ext cx="15056799" cy="4163907"/>
            <a:chOff x="0" y="0"/>
            <a:chExt cx="3965577" cy="1096667"/>
          </a:xfrm>
        </p:grpSpPr>
        <p:sp>
          <p:nvSpPr>
            <p:cNvPr id="9" name="Freeform 9"/>
            <p:cNvSpPr/>
            <p:nvPr/>
          </p:nvSpPr>
          <p:spPr>
            <a:xfrm>
              <a:off x="0" y="0"/>
              <a:ext cx="3965577" cy="1096667"/>
            </a:xfrm>
            <a:custGeom>
              <a:avLst/>
              <a:gdLst/>
              <a:ahLst/>
              <a:cxnLst/>
              <a:rect l="l" t="t" r="r" b="b"/>
              <a:pathLst>
                <a:path w="3965577" h="1096667">
                  <a:moveTo>
                    <a:pt x="26223" y="0"/>
                  </a:moveTo>
                  <a:lnTo>
                    <a:pt x="3939354" y="0"/>
                  </a:lnTo>
                  <a:cubicBezTo>
                    <a:pt x="3953837" y="0"/>
                    <a:pt x="3965577" y="11741"/>
                    <a:pt x="3965577" y="26223"/>
                  </a:cubicBezTo>
                  <a:lnTo>
                    <a:pt x="3965577" y="1070444"/>
                  </a:lnTo>
                  <a:cubicBezTo>
                    <a:pt x="3965577" y="1084926"/>
                    <a:pt x="3953837" y="1096667"/>
                    <a:pt x="3939354" y="1096667"/>
                  </a:cubicBezTo>
                  <a:lnTo>
                    <a:pt x="26223" y="1096667"/>
                  </a:lnTo>
                  <a:cubicBezTo>
                    <a:pt x="11741" y="1096667"/>
                    <a:pt x="0" y="1084926"/>
                    <a:pt x="0" y="1070444"/>
                  </a:cubicBezTo>
                  <a:lnTo>
                    <a:pt x="0" y="26223"/>
                  </a:lnTo>
                  <a:cubicBezTo>
                    <a:pt x="0" y="11741"/>
                    <a:pt x="11741" y="0"/>
                    <a:pt x="26223" y="0"/>
                  </a:cubicBezTo>
                  <a:close/>
                </a:path>
              </a:pathLst>
            </a:custGeom>
            <a:solidFill>
              <a:srgbClr val="377594"/>
            </a:solidFill>
          </p:spPr>
        </p:sp>
        <p:sp>
          <p:nvSpPr>
            <p:cNvPr id="10" name="TextBox 10"/>
            <p:cNvSpPr txBox="1"/>
            <p:nvPr/>
          </p:nvSpPr>
          <p:spPr>
            <a:xfrm>
              <a:off x="0" y="-19050"/>
              <a:ext cx="3965577" cy="1115717"/>
            </a:xfrm>
            <a:prstGeom prst="rect">
              <a:avLst/>
            </a:prstGeom>
          </p:spPr>
          <p:txBody>
            <a:bodyPr lIns="50800" tIns="50800" rIns="50800" bIns="50800" rtlCol="0" anchor="ctr"/>
            <a:lstStyle/>
            <a:p>
              <a:pPr algn="ctr">
                <a:lnSpc>
                  <a:spcPts val="2160"/>
                </a:lnSpc>
              </a:pPr>
            </a:p>
          </p:txBody>
        </p:sp>
      </p:grpSp>
      <p:sp>
        <p:nvSpPr>
          <p:cNvPr id="11" name="Freeform 11"/>
          <p:cNvSpPr/>
          <p:nvPr/>
        </p:nvSpPr>
        <p:spPr>
          <a:xfrm>
            <a:off x="13521494" y="1509069"/>
            <a:ext cx="3655517" cy="3655517"/>
          </a:xfrm>
          <a:custGeom>
            <a:avLst/>
            <a:gdLst/>
            <a:ahLst/>
            <a:cxnLst/>
            <a:rect l="l" t="t" r="r" b="b"/>
            <a:pathLst>
              <a:path w="3655517" h="3655517">
                <a:moveTo>
                  <a:pt x="0" y="0"/>
                </a:moveTo>
                <a:lnTo>
                  <a:pt x="3655517" y="0"/>
                </a:lnTo>
                <a:lnTo>
                  <a:pt x="3655517" y="3655517"/>
                </a:lnTo>
                <a:lnTo>
                  <a:pt x="0" y="3655517"/>
                </a:lnTo>
                <a:lnTo>
                  <a:pt x="0" y="0"/>
                </a:lnTo>
                <a:close/>
              </a:path>
            </a:pathLst>
          </a:custGeom>
          <a:blipFill>
            <a:blip r:embed="rId2"/>
            <a:stretch>
              <a:fillRect/>
            </a:stretch>
          </a:blipFill>
        </p:spPr>
      </p:sp>
      <p:sp>
        <p:nvSpPr>
          <p:cNvPr id="12" name="TextBox 12"/>
          <p:cNvSpPr txBox="1"/>
          <p:nvPr/>
        </p:nvSpPr>
        <p:spPr>
          <a:xfrm>
            <a:off x="2619608" y="2716662"/>
            <a:ext cx="9412494" cy="2447925"/>
          </a:xfrm>
          <a:prstGeom prst="rect">
            <a:avLst/>
          </a:prstGeom>
        </p:spPr>
        <p:txBody>
          <a:bodyPr lIns="0" tIns="0" rIns="0" bIns="0" rtlCol="0" anchor="t">
            <a:spAutoFit/>
          </a:bodyPr>
          <a:lstStyle/>
          <a:p>
            <a:pPr algn="ctr">
              <a:lnSpc>
                <a:spcPts val="3900"/>
              </a:lnSpc>
            </a:pPr>
            <a:endParaRPr dirty="0"/>
          </a:p>
          <a:p>
            <a:pPr algn="ctr">
              <a:lnSpc>
                <a:spcPts val="3900"/>
              </a:lnSpc>
            </a:pP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构建一个基于AIGC技术的公共文化资源建设系统。实现从原始文化素材到最终知识服务的全流程、智能化能力，具体实现三点：全流程能力整合、知识化体系构建、服务能力创新</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3900"/>
              </a:lnSpc>
              <a:spcBef>
                <a:spcPct val="0"/>
              </a:spcBef>
            </a:pP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nvGrpSpPr>
          <p:cNvPr id="13" name="Group 13"/>
          <p:cNvGrpSpPr/>
          <p:nvPr/>
        </p:nvGrpSpPr>
        <p:grpSpPr>
          <a:xfrm>
            <a:off x="1105639" y="519348"/>
            <a:ext cx="3403287" cy="1292813"/>
            <a:chOff x="0" y="0"/>
            <a:chExt cx="4537716" cy="1723750"/>
          </a:xfrm>
        </p:grpSpPr>
        <p:sp>
          <p:nvSpPr>
            <p:cNvPr id="14" name="TextBox 14"/>
            <p:cNvSpPr txBox="1"/>
            <p:nvPr/>
          </p:nvSpPr>
          <p:spPr>
            <a:xfrm>
              <a:off x="0" y="0"/>
              <a:ext cx="4537716" cy="9652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目标愿景</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5" name="TextBox 15"/>
            <p:cNvSpPr txBox="1"/>
            <p:nvPr/>
          </p:nvSpPr>
          <p:spPr>
            <a:xfrm>
              <a:off x="0" y="1231625"/>
              <a:ext cx="4537716" cy="49212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Goals and visions</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grpSp>
      <p:grpSp>
        <p:nvGrpSpPr>
          <p:cNvPr id="16" name="Group 16"/>
          <p:cNvGrpSpPr/>
          <p:nvPr/>
        </p:nvGrpSpPr>
        <p:grpSpPr>
          <a:xfrm>
            <a:off x="2807283" y="2302539"/>
            <a:ext cx="5879538" cy="999696"/>
            <a:chOff x="0" y="0"/>
            <a:chExt cx="7839384" cy="1332927"/>
          </a:xfrm>
        </p:grpSpPr>
        <p:sp>
          <p:nvSpPr>
            <p:cNvPr id="17" name="TextBox 17"/>
            <p:cNvSpPr txBox="1"/>
            <p:nvPr/>
          </p:nvSpPr>
          <p:spPr>
            <a:xfrm>
              <a:off x="0" y="0"/>
              <a:ext cx="7839384" cy="746362"/>
            </a:xfrm>
            <a:prstGeom prst="rect">
              <a:avLst/>
            </a:prstGeom>
          </p:spPr>
          <p:txBody>
            <a:bodyPr lIns="0" tIns="0" rIns="0" bIns="0" rtlCol="0" anchor="t">
              <a:spAutoFit/>
            </a:bodyPr>
            <a:lstStyle/>
            <a:p>
              <a:pPr algn="l">
                <a:lnSpc>
                  <a:spcPts val="4455"/>
                </a:lnSpc>
              </a:pPr>
              <a:r>
                <a:rPr lang="en-US" sz="3710" b="1" spc="23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本项目的核心目标是：</a:t>
              </a:r>
              <a:endParaRPr lang="en-US" sz="3710" b="1" spc="23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8" name="TextBox 18"/>
            <p:cNvSpPr txBox="1"/>
            <p:nvPr/>
          </p:nvSpPr>
          <p:spPr>
            <a:xfrm>
              <a:off x="0" y="931171"/>
              <a:ext cx="7839384" cy="401756"/>
            </a:xfrm>
            <a:prstGeom prst="rect">
              <a:avLst/>
            </a:prstGeom>
          </p:spPr>
          <p:txBody>
            <a:bodyPr lIns="0" tIns="0" rIns="0" bIns="0" rtlCol="0" anchor="t">
              <a:spAutoFit/>
            </a:bodyPr>
            <a:lstStyle/>
            <a:p>
              <a:pPr algn="l">
                <a:lnSpc>
                  <a:spcPts val="2225"/>
                </a:lnSpc>
              </a:pPr>
            </a:p>
          </p:txBody>
        </p:sp>
      </p:grpSp>
      <p:sp>
        <p:nvSpPr>
          <p:cNvPr id="19" name="TextBox 19"/>
          <p:cNvSpPr txBox="1"/>
          <p:nvPr/>
        </p:nvSpPr>
        <p:spPr>
          <a:xfrm>
            <a:off x="2807283" y="6021836"/>
            <a:ext cx="12889917" cy="3172968"/>
          </a:xfrm>
          <a:prstGeom prst="rect">
            <a:avLst/>
          </a:prstGeom>
        </p:spPr>
        <p:txBody>
          <a:bodyPr wrap="square" lIns="0" tIns="0" rIns="0" bIns="0" rtlCol="0" anchor="t">
            <a:spAutoFit/>
          </a:bodyPr>
          <a:lstStyle/>
          <a:p>
            <a:pPr algn="l">
              <a:lnSpc>
                <a:spcPts val="5770"/>
              </a:lnSpc>
              <a:spcBef>
                <a:spcPct val="0"/>
              </a:spcBef>
            </a:pPr>
            <a:r>
              <a:rPr lang="en-US" sz="3700" b="1" dirty="0" err="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我们的愿景是</a:t>
            </a:r>
            <a:r>
              <a:rPr lang="en-US" sz="3700" b="1" dirty="0">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a:t>
            </a:r>
            <a:endParaRPr lang="en-US" sz="3700" b="1" dirty="0">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ctr">
              <a:lnSpc>
                <a:spcPts val="3900"/>
              </a:lnSpc>
              <a:spcBef>
                <a:spcPct val="0"/>
              </a:spcBef>
            </a:pPr>
            <a:endParaRPr lang="en-US" sz="3700" b="1" dirty="0">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ctr">
              <a:lnSpc>
                <a:spcPts val="3900"/>
              </a:lnSpc>
              <a:spcBef>
                <a:spcPct val="0"/>
              </a:spcBef>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将本系统打造成为公共文化服务领域的“智能资源生成平台</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 + </a:t>
            </a: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知识服务引擎</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 + </a:t>
            </a: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交互门户</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智能资源生成平台：文化内容生产的加速器</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知识服务引擎：成为一个强大的后台知识引擎，为上层应用提供知识动力</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交互门户：为用户提供一个直观、友好、智能的文化探索门户</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21431" y="-16638"/>
            <a:ext cx="4447864" cy="9696419"/>
            <a:chOff x="0" y="0"/>
            <a:chExt cx="5930485" cy="12928559"/>
          </a:xfrm>
        </p:grpSpPr>
        <p:sp>
          <p:nvSpPr>
            <p:cNvPr id="3" name="AutoShape 3"/>
            <p:cNvSpPr/>
            <p:nvPr/>
          </p:nvSpPr>
          <p:spPr>
            <a:xfrm rot="5400000">
              <a:off x="-5441929" y="6438879"/>
              <a:ext cx="12928559" cy="0"/>
            </a:xfrm>
            <a:prstGeom prst="line">
              <a:avLst/>
            </a:prstGeom>
            <a:ln w="50800" cap="rnd">
              <a:solidFill>
                <a:srgbClr val="FFFFFF"/>
              </a:solidFill>
              <a:prstDash val="solid"/>
              <a:headEnd type="none" w="sm" len="sm"/>
              <a:tailEnd type="none" w="sm" len="sm"/>
            </a:ln>
          </p:spPr>
        </p:sp>
        <p:sp>
          <p:nvSpPr>
            <p:cNvPr id="4" name="AutoShape 4"/>
            <p:cNvSpPr/>
            <p:nvPr/>
          </p:nvSpPr>
          <p:spPr>
            <a:xfrm>
              <a:off x="0" y="1746209"/>
              <a:ext cx="5930485" cy="0"/>
            </a:xfrm>
            <a:prstGeom prst="line">
              <a:avLst/>
            </a:prstGeom>
            <a:ln w="50800" cap="rnd">
              <a:solidFill>
                <a:srgbClr val="FFFFFF"/>
              </a:solidFill>
              <a:prstDash val="solid"/>
              <a:headEnd type="none" w="sm" len="sm"/>
              <a:tailEnd type="none" w="sm" len="sm"/>
            </a:ln>
          </p:spPr>
        </p:sp>
      </p:grpSp>
      <p:grpSp>
        <p:nvGrpSpPr>
          <p:cNvPr id="5" name="Group 5"/>
          <p:cNvGrpSpPr/>
          <p:nvPr/>
        </p:nvGrpSpPr>
        <p:grpSpPr>
          <a:xfrm>
            <a:off x="7275228" y="6172200"/>
            <a:ext cx="9033983" cy="3086100"/>
            <a:chOff x="0" y="0"/>
            <a:chExt cx="2379321" cy="812800"/>
          </a:xfrm>
        </p:grpSpPr>
        <p:sp>
          <p:nvSpPr>
            <p:cNvPr id="6" name="Freeform 6"/>
            <p:cNvSpPr/>
            <p:nvPr/>
          </p:nvSpPr>
          <p:spPr>
            <a:xfrm>
              <a:off x="0" y="0"/>
              <a:ext cx="2379321" cy="812800"/>
            </a:xfrm>
            <a:custGeom>
              <a:avLst/>
              <a:gdLst/>
              <a:ahLst/>
              <a:cxnLst/>
              <a:rect l="l" t="t" r="r" b="b"/>
              <a:pathLst>
                <a:path w="2379321" h="812800">
                  <a:moveTo>
                    <a:pt x="43706" y="0"/>
                  </a:moveTo>
                  <a:lnTo>
                    <a:pt x="2335615" y="0"/>
                  </a:lnTo>
                  <a:cubicBezTo>
                    <a:pt x="2347206" y="0"/>
                    <a:pt x="2358323" y="4605"/>
                    <a:pt x="2366520" y="12801"/>
                  </a:cubicBezTo>
                  <a:cubicBezTo>
                    <a:pt x="2374716" y="20998"/>
                    <a:pt x="2379321" y="32114"/>
                    <a:pt x="2379321" y="43706"/>
                  </a:cubicBezTo>
                  <a:lnTo>
                    <a:pt x="2379321" y="769094"/>
                  </a:lnTo>
                  <a:cubicBezTo>
                    <a:pt x="2379321" y="780686"/>
                    <a:pt x="2374716" y="791802"/>
                    <a:pt x="2366520" y="799999"/>
                  </a:cubicBezTo>
                  <a:cubicBezTo>
                    <a:pt x="2358323" y="808195"/>
                    <a:pt x="2347206" y="812800"/>
                    <a:pt x="2335615" y="812800"/>
                  </a:cubicBezTo>
                  <a:lnTo>
                    <a:pt x="43706" y="812800"/>
                  </a:lnTo>
                  <a:cubicBezTo>
                    <a:pt x="32114" y="812800"/>
                    <a:pt x="20998" y="808195"/>
                    <a:pt x="12801" y="799999"/>
                  </a:cubicBezTo>
                  <a:cubicBezTo>
                    <a:pt x="4605" y="791802"/>
                    <a:pt x="0" y="780686"/>
                    <a:pt x="0" y="769094"/>
                  </a:cubicBezTo>
                  <a:lnTo>
                    <a:pt x="0" y="43706"/>
                  </a:lnTo>
                  <a:cubicBezTo>
                    <a:pt x="0" y="32114"/>
                    <a:pt x="4605" y="20998"/>
                    <a:pt x="12801" y="12801"/>
                  </a:cubicBezTo>
                  <a:cubicBezTo>
                    <a:pt x="20998" y="4605"/>
                    <a:pt x="32114" y="0"/>
                    <a:pt x="43706" y="0"/>
                  </a:cubicBezTo>
                  <a:close/>
                </a:path>
              </a:pathLst>
            </a:custGeom>
            <a:solidFill>
              <a:srgbClr val="0B7696"/>
            </a:solidFill>
          </p:spPr>
        </p:sp>
        <p:sp>
          <p:nvSpPr>
            <p:cNvPr id="7" name="TextBox 7"/>
            <p:cNvSpPr txBox="1"/>
            <p:nvPr/>
          </p:nvSpPr>
          <p:spPr>
            <a:xfrm>
              <a:off x="0" y="-19050"/>
              <a:ext cx="2379321" cy="831850"/>
            </a:xfrm>
            <a:prstGeom prst="rect">
              <a:avLst/>
            </a:prstGeom>
          </p:spPr>
          <p:txBody>
            <a:bodyPr lIns="50800" tIns="50800" rIns="50800" bIns="50800" rtlCol="0" anchor="ctr"/>
            <a:lstStyle/>
            <a:p>
              <a:pPr algn="ctr">
                <a:lnSpc>
                  <a:spcPts val="2160"/>
                </a:lnSpc>
              </a:pPr>
            </a:p>
          </p:txBody>
        </p:sp>
      </p:grpSp>
      <p:sp>
        <p:nvSpPr>
          <p:cNvPr id="8" name="TextBox 8"/>
          <p:cNvSpPr txBox="1"/>
          <p:nvPr/>
        </p:nvSpPr>
        <p:spPr>
          <a:xfrm>
            <a:off x="2553122" y="2667012"/>
            <a:ext cx="3403287" cy="629633"/>
          </a:xfrm>
          <a:prstGeom prst="rect">
            <a:avLst/>
          </a:prstGeom>
        </p:spPr>
        <p:txBody>
          <a:bodyPr lIns="0" tIns="0" rIns="0" bIns="0" rtlCol="0" anchor="t">
            <a:spAutoFit/>
          </a:bodyPr>
          <a:lstStyle/>
          <a:p>
            <a:pPr algn="l">
              <a:lnSpc>
                <a:spcPts val="4320"/>
              </a:lnSpc>
            </a:pPr>
            <a:r>
              <a:rPr lang="en-US" sz="3600" b="1" spc="299">
                <a:solidFill>
                  <a:srgbClr val="FFFFFF"/>
                </a:solidFill>
                <a:latin typeface="Arimo Bold" panose="020B0704020202020204"/>
                <a:ea typeface="Arimo Bold" panose="020B0704020202020204"/>
                <a:cs typeface="Arimo Bold" panose="020B0704020202020204"/>
                <a:sym typeface="Arimo Bold" panose="020B0704020202020204"/>
              </a:rPr>
              <a:t>公司历史</a:t>
            </a:r>
            <a:endParaRPr lang="en-US" sz="3600" b="1" spc="299">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nvGrpSpPr>
          <p:cNvPr id="9" name="Group 9"/>
          <p:cNvGrpSpPr/>
          <p:nvPr/>
        </p:nvGrpSpPr>
        <p:grpSpPr>
          <a:xfrm>
            <a:off x="11767264" y="2456441"/>
            <a:ext cx="4541946" cy="3389291"/>
            <a:chOff x="0" y="0"/>
            <a:chExt cx="6055928" cy="4519054"/>
          </a:xfrm>
        </p:grpSpPr>
        <p:sp>
          <p:nvSpPr>
            <p:cNvPr id="10" name="Freeform 10"/>
            <p:cNvSpPr/>
            <p:nvPr/>
          </p:nvSpPr>
          <p:spPr>
            <a:xfrm>
              <a:off x="12700" y="12700"/>
              <a:ext cx="6030468" cy="4493641"/>
            </a:xfrm>
            <a:custGeom>
              <a:avLst/>
              <a:gdLst/>
              <a:ahLst/>
              <a:cxnLst/>
              <a:rect l="l" t="t" r="r" b="b"/>
              <a:pathLst>
                <a:path w="6030468" h="4493641">
                  <a:moveTo>
                    <a:pt x="0" y="0"/>
                  </a:moveTo>
                  <a:lnTo>
                    <a:pt x="6030468" y="0"/>
                  </a:lnTo>
                  <a:lnTo>
                    <a:pt x="6030468" y="4493641"/>
                  </a:lnTo>
                  <a:lnTo>
                    <a:pt x="0" y="4493641"/>
                  </a:lnTo>
                  <a:close/>
                </a:path>
              </a:pathLst>
            </a:custGeom>
            <a:blipFill>
              <a:blip r:embed="rId1"/>
              <a:stretch>
                <a:fillRect l="-8928" t="-8085" r="-34255"/>
              </a:stretch>
            </a:blipFill>
          </p:spPr>
        </p:sp>
        <p:sp>
          <p:nvSpPr>
            <p:cNvPr id="11" name="Freeform 11"/>
            <p:cNvSpPr/>
            <p:nvPr/>
          </p:nvSpPr>
          <p:spPr>
            <a:xfrm>
              <a:off x="0" y="0"/>
              <a:ext cx="6055868" cy="4519041"/>
            </a:xfrm>
            <a:custGeom>
              <a:avLst/>
              <a:gdLst/>
              <a:ahLst/>
              <a:cxnLst/>
              <a:rect l="l" t="t" r="r" b="b"/>
              <a:pathLst>
                <a:path w="6055868" h="4519041">
                  <a:moveTo>
                    <a:pt x="12700" y="0"/>
                  </a:moveTo>
                  <a:lnTo>
                    <a:pt x="6043168" y="0"/>
                  </a:lnTo>
                  <a:cubicBezTo>
                    <a:pt x="6050153" y="0"/>
                    <a:pt x="6055868" y="5715"/>
                    <a:pt x="6055868" y="12700"/>
                  </a:cubicBezTo>
                  <a:lnTo>
                    <a:pt x="6055868" y="4506341"/>
                  </a:lnTo>
                  <a:cubicBezTo>
                    <a:pt x="6055868" y="4513326"/>
                    <a:pt x="6050153" y="4519041"/>
                    <a:pt x="6043168" y="4519041"/>
                  </a:cubicBezTo>
                  <a:lnTo>
                    <a:pt x="12700" y="4519041"/>
                  </a:lnTo>
                  <a:cubicBezTo>
                    <a:pt x="5715" y="4519041"/>
                    <a:pt x="0" y="4513326"/>
                    <a:pt x="0" y="4506341"/>
                  </a:cubicBezTo>
                  <a:lnTo>
                    <a:pt x="0" y="12700"/>
                  </a:lnTo>
                  <a:cubicBezTo>
                    <a:pt x="0" y="5715"/>
                    <a:pt x="5715" y="0"/>
                    <a:pt x="12700" y="0"/>
                  </a:cubicBezTo>
                  <a:moveTo>
                    <a:pt x="12700" y="25400"/>
                  </a:moveTo>
                  <a:lnTo>
                    <a:pt x="12700" y="12700"/>
                  </a:lnTo>
                  <a:lnTo>
                    <a:pt x="25400" y="12700"/>
                  </a:lnTo>
                  <a:lnTo>
                    <a:pt x="25400" y="4506341"/>
                  </a:lnTo>
                  <a:lnTo>
                    <a:pt x="12700" y="4506341"/>
                  </a:lnTo>
                  <a:lnTo>
                    <a:pt x="12700" y="4493641"/>
                  </a:lnTo>
                  <a:lnTo>
                    <a:pt x="6043168" y="4493641"/>
                  </a:lnTo>
                  <a:lnTo>
                    <a:pt x="6043168" y="4506341"/>
                  </a:lnTo>
                  <a:lnTo>
                    <a:pt x="6030468" y="4506341"/>
                  </a:lnTo>
                  <a:lnTo>
                    <a:pt x="6030468" y="12700"/>
                  </a:lnTo>
                  <a:lnTo>
                    <a:pt x="6043168" y="12700"/>
                  </a:lnTo>
                  <a:lnTo>
                    <a:pt x="6043168" y="25400"/>
                  </a:lnTo>
                  <a:lnTo>
                    <a:pt x="12700" y="25400"/>
                  </a:lnTo>
                  <a:close/>
                </a:path>
              </a:pathLst>
            </a:custGeom>
            <a:solidFill>
              <a:srgbClr val="41719C"/>
            </a:solidFill>
          </p:spPr>
        </p:sp>
      </p:grpSp>
      <p:grpSp>
        <p:nvGrpSpPr>
          <p:cNvPr id="12" name="Group 12"/>
          <p:cNvGrpSpPr/>
          <p:nvPr/>
        </p:nvGrpSpPr>
        <p:grpSpPr>
          <a:xfrm>
            <a:off x="1834919" y="2456441"/>
            <a:ext cx="9033983" cy="3086100"/>
            <a:chOff x="0" y="0"/>
            <a:chExt cx="2379321" cy="812800"/>
          </a:xfrm>
        </p:grpSpPr>
        <p:sp>
          <p:nvSpPr>
            <p:cNvPr id="13" name="Freeform 13"/>
            <p:cNvSpPr/>
            <p:nvPr/>
          </p:nvSpPr>
          <p:spPr>
            <a:xfrm>
              <a:off x="0" y="0"/>
              <a:ext cx="2379321" cy="812800"/>
            </a:xfrm>
            <a:custGeom>
              <a:avLst/>
              <a:gdLst/>
              <a:ahLst/>
              <a:cxnLst/>
              <a:rect l="l" t="t" r="r" b="b"/>
              <a:pathLst>
                <a:path w="2379321" h="812800">
                  <a:moveTo>
                    <a:pt x="43706" y="0"/>
                  </a:moveTo>
                  <a:lnTo>
                    <a:pt x="2335615" y="0"/>
                  </a:lnTo>
                  <a:cubicBezTo>
                    <a:pt x="2347206" y="0"/>
                    <a:pt x="2358323" y="4605"/>
                    <a:pt x="2366520" y="12801"/>
                  </a:cubicBezTo>
                  <a:cubicBezTo>
                    <a:pt x="2374716" y="20998"/>
                    <a:pt x="2379321" y="32114"/>
                    <a:pt x="2379321" y="43706"/>
                  </a:cubicBezTo>
                  <a:lnTo>
                    <a:pt x="2379321" y="769094"/>
                  </a:lnTo>
                  <a:cubicBezTo>
                    <a:pt x="2379321" y="780686"/>
                    <a:pt x="2374716" y="791802"/>
                    <a:pt x="2366520" y="799999"/>
                  </a:cubicBezTo>
                  <a:cubicBezTo>
                    <a:pt x="2358323" y="808195"/>
                    <a:pt x="2347206" y="812800"/>
                    <a:pt x="2335615" y="812800"/>
                  </a:cubicBezTo>
                  <a:lnTo>
                    <a:pt x="43706" y="812800"/>
                  </a:lnTo>
                  <a:cubicBezTo>
                    <a:pt x="32114" y="812800"/>
                    <a:pt x="20998" y="808195"/>
                    <a:pt x="12801" y="799999"/>
                  </a:cubicBezTo>
                  <a:cubicBezTo>
                    <a:pt x="4605" y="791802"/>
                    <a:pt x="0" y="780686"/>
                    <a:pt x="0" y="769094"/>
                  </a:cubicBezTo>
                  <a:lnTo>
                    <a:pt x="0" y="43706"/>
                  </a:lnTo>
                  <a:cubicBezTo>
                    <a:pt x="0" y="32114"/>
                    <a:pt x="4605" y="20998"/>
                    <a:pt x="12801" y="12801"/>
                  </a:cubicBezTo>
                  <a:cubicBezTo>
                    <a:pt x="20998" y="4605"/>
                    <a:pt x="32114" y="0"/>
                    <a:pt x="43706" y="0"/>
                  </a:cubicBezTo>
                  <a:close/>
                </a:path>
              </a:pathLst>
            </a:custGeom>
            <a:solidFill>
              <a:srgbClr val="0B7696"/>
            </a:solidFill>
          </p:spPr>
        </p:sp>
        <p:sp>
          <p:nvSpPr>
            <p:cNvPr id="14" name="TextBox 14"/>
            <p:cNvSpPr txBox="1"/>
            <p:nvPr/>
          </p:nvSpPr>
          <p:spPr>
            <a:xfrm>
              <a:off x="0" y="-19050"/>
              <a:ext cx="2379321" cy="831850"/>
            </a:xfrm>
            <a:prstGeom prst="rect">
              <a:avLst/>
            </a:prstGeom>
          </p:spPr>
          <p:txBody>
            <a:bodyPr lIns="50800" tIns="50800" rIns="50800" bIns="50800" rtlCol="0" anchor="ctr"/>
            <a:lstStyle/>
            <a:p>
              <a:pPr algn="ctr">
                <a:lnSpc>
                  <a:spcPts val="2160"/>
                </a:lnSpc>
              </a:pPr>
            </a:p>
          </p:txBody>
        </p:sp>
      </p:grpSp>
      <p:sp>
        <p:nvSpPr>
          <p:cNvPr id="15" name="TextBox 15"/>
          <p:cNvSpPr txBox="1"/>
          <p:nvPr/>
        </p:nvSpPr>
        <p:spPr>
          <a:xfrm>
            <a:off x="2202501" y="3421085"/>
            <a:ext cx="8391045" cy="2447925"/>
          </a:xfrm>
          <a:prstGeom prst="rect">
            <a:avLst/>
          </a:prstGeom>
        </p:spPr>
        <p:txBody>
          <a:bodyPr lIns="0" tIns="0" rIns="0" bIns="0" rtlCol="0" anchor="t">
            <a:spAutoFit/>
          </a:bodyPr>
          <a:lstStyle/>
          <a:p>
            <a:pPr marL="539750" lvl="1" indent="-269875" algn="l">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资源类型：文本、图像等文化资源。</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内容领域：音乐、舞蹈、书法、绘画、戏曲、非遗等。</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功能覆盖：采集、标注、生成、检索、问答、数据集管理。</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900"/>
              </a:lnSpc>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nvGrpSpPr>
          <p:cNvPr id="16" name="Group 16"/>
          <p:cNvGrpSpPr/>
          <p:nvPr/>
        </p:nvGrpSpPr>
        <p:grpSpPr>
          <a:xfrm>
            <a:off x="1834919" y="5869010"/>
            <a:ext cx="4541946" cy="3389291"/>
            <a:chOff x="0" y="0"/>
            <a:chExt cx="6055928" cy="4519054"/>
          </a:xfrm>
        </p:grpSpPr>
        <p:sp>
          <p:nvSpPr>
            <p:cNvPr id="17" name="Freeform 17"/>
            <p:cNvSpPr/>
            <p:nvPr/>
          </p:nvSpPr>
          <p:spPr>
            <a:xfrm>
              <a:off x="12700" y="12700"/>
              <a:ext cx="6030468" cy="4493641"/>
            </a:xfrm>
            <a:custGeom>
              <a:avLst/>
              <a:gdLst/>
              <a:ahLst/>
              <a:cxnLst/>
              <a:rect l="l" t="t" r="r" b="b"/>
              <a:pathLst>
                <a:path w="6030468" h="4493641">
                  <a:moveTo>
                    <a:pt x="0" y="0"/>
                  </a:moveTo>
                  <a:lnTo>
                    <a:pt x="6030468" y="0"/>
                  </a:lnTo>
                  <a:lnTo>
                    <a:pt x="6030468" y="4493641"/>
                  </a:lnTo>
                  <a:lnTo>
                    <a:pt x="0" y="4493641"/>
                  </a:lnTo>
                  <a:close/>
                </a:path>
              </a:pathLst>
            </a:custGeom>
            <a:blipFill>
              <a:blip r:embed="rId2"/>
              <a:stretch>
                <a:fillRect l="-5921" r="-5921"/>
              </a:stretch>
            </a:blipFill>
          </p:spPr>
        </p:sp>
        <p:sp>
          <p:nvSpPr>
            <p:cNvPr id="18" name="Freeform 18"/>
            <p:cNvSpPr/>
            <p:nvPr/>
          </p:nvSpPr>
          <p:spPr>
            <a:xfrm>
              <a:off x="0" y="0"/>
              <a:ext cx="6055868" cy="4519041"/>
            </a:xfrm>
            <a:custGeom>
              <a:avLst/>
              <a:gdLst/>
              <a:ahLst/>
              <a:cxnLst/>
              <a:rect l="l" t="t" r="r" b="b"/>
              <a:pathLst>
                <a:path w="6055868" h="4519041">
                  <a:moveTo>
                    <a:pt x="12700" y="0"/>
                  </a:moveTo>
                  <a:lnTo>
                    <a:pt x="6043168" y="0"/>
                  </a:lnTo>
                  <a:cubicBezTo>
                    <a:pt x="6050153" y="0"/>
                    <a:pt x="6055868" y="5715"/>
                    <a:pt x="6055868" y="12700"/>
                  </a:cubicBezTo>
                  <a:lnTo>
                    <a:pt x="6055868" y="4506341"/>
                  </a:lnTo>
                  <a:cubicBezTo>
                    <a:pt x="6055868" y="4513326"/>
                    <a:pt x="6050153" y="4519041"/>
                    <a:pt x="6043168" y="4519041"/>
                  </a:cubicBezTo>
                  <a:lnTo>
                    <a:pt x="12700" y="4519041"/>
                  </a:lnTo>
                  <a:cubicBezTo>
                    <a:pt x="5715" y="4519041"/>
                    <a:pt x="0" y="4513326"/>
                    <a:pt x="0" y="4506341"/>
                  </a:cubicBezTo>
                  <a:lnTo>
                    <a:pt x="0" y="12700"/>
                  </a:lnTo>
                  <a:cubicBezTo>
                    <a:pt x="0" y="5715"/>
                    <a:pt x="5715" y="0"/>
                    <a:pt x="12700" y="0"/>
                  </a:cubicBezTo>
                  <a:moveTo>
                    <a:pt x="12700" y="25400"/>
                  </a:moveTo>
                  <a:lnTo>
                    <a:pt x="12700" y="12700"/>
                  </a:lnTo>
                  <a:lnTo>
                    <a:pt x="25400" y="12700"/>
                  </a:lnTo>
                  <a:lnTo>
                    <a:pt x="25400" y="4506341"/>
                  </a:lnTo>
                  <a:lnTo>
                    <a:pt x="12700" y="4506341"/>
                  </a:lnTo>
                  <a:lnTo>
                    <a:pt x="12700" y="4493641"/>
                  </a:lnTo>
                  <a:lnTo>
                    <a:pt x="6043168" y="4493641"/>
                  </a:lnTo>
                  <a:lnTo>
                    <a:pt x="6043168" y="4506341"/>
                  </a:lnTo>
                  <a:lnTo>
                    <a:pt x="6030468" y="4506341"/>
                  </a:lnTo>
                  <a:lnTo>
                    <a:pt x="6030468" y="12700"/>
                  </a:lnTo>
                  <a:lnTo>
                    <a:pt x="6043168" y="12700"/>
                  </a:lnTo>
                  <a:lnTo>
                    <a:pt x="6043168" y="25400"/>
                  </a:lnTo>
                  <a:lnTo>
                    <a:pt x="12700" y="25400"/>
                  </a:lnTo>
                  <a:close/>
                </a:path>
              </a:pathLst>
            </a:custGeom>
            <a:solidFill>
              <a:srgbClr val="41719C"/>
            </a:solidFill>
          </p:spPr>
        </p:sp>
      </p:grpSp>
      <p:sp>
        <p:nvSpPr>
          <p:cNvPr id="19" name="TextBox 19"/>
          <p:cNvSpPr txBox="1"/>
          <p:nvPr/>
        </p:nvSpPr>
        <p:spPr>
          <a:xfrm>
            <a:off x="7510834" y="7170024"/>
            <a:ext cx="8512861" cy="1952625"/>
          </a:xfrm>
          <a:prstGeom prst="rect">
            <a:avLst/>
          </a:prstGeom>
        </p:spPr>
        <p:txBody>
          <a:bodyPr lIns="0" tIns="0" rIns="0" bIns="0" rtlCol="0" anchor="t">
            <a:spAutoFit/>
          </a:bodyPr>
          <a:lstStyle/>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非公开版权资源的非法抓取：本项目所有数据采集行为都将限定在官方明确授权或公开协议允许的公共数据源范围内</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高精度AIGC模型的从零训练</a:t>
            </a:r>
            <a:r>
              <a:rPr lang="zh-CN" alt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r>
              <a:rPr lang="en-US" altLang="zh-CN"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agent</a:t>
            </a:r>
            <a:r>
              <a:rPr lang="zh-CN" alt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工作流方式）</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20" name="TextBox 20"/>
          <p:cNvSpPr txBox="1"/>
          <p:nvPr/>
        </p:nvSpPr>
        <p:spPr>
          <a:xfrm>
            <a:off x="1105640" y="519348"/>
            <a:ext cx="3403287" cy="7239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范围</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1" name="TextBox 21"/>
          <p:cNvSpPr txBox="1"/>
          <p:nvPr/>
        </p:nvSpPr>
        <p:spPr>
          <a:xfrm>
            <a:off x="2553122" y="2680402"/>
            <a:ext cx="3058105" cy="640953"/>
          </a:xfrm>
          <a:prstGeom prst="rect">
            <a:avLst/>
          </a:prstGeom>
        </p:spPr>
        <p:txBody>
          <a:bodyPr lIns="0" tIns="0" rIns="0" bIns="0" rtlCol="0" anchor="t">
            <a:spAutoFit/>
          </a:bodyPr>
          <a:lstStyle/>
          <a:p>
            <a:pPr algn="l">
              <a:lnSpc>
                <a:spcPts val="5175"/>
              </a:lnSpc>
            </a:pPr>
            <a:r>
              <a:rPr lang="en-US" sz="4315" b="1" spc="269">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范围</a:t>
            </a:r>
            <a:endParaRPr lang="en-US" sz="4315" b="1" spc="269">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22" name="TextBox 22"/>
          <p:cNvSpPr txBox="1"/>
          <p:nvPr/>
        </p:nvSpPr>
        <p:spPr>
          <a:xfrm>
            <a:off x="7810797" y="6466640"/>
            <a:ext cx="3058105" cy="640953"/>
          </a:xfrm>
          <a:prstGeom prst="rect">
            <a:avLst/>
          </a:prstGeom>
        </p:spPr>
        <p:txBody>
          <a:bodyPr lIns="0" tIns="0" rIns="0" bIns="0" rtlCol="0" anchor="t">
            <a:spAutoFit/>
          </a:bodyPr>
          <a:lstStyle/>
          <a:p>
            <a:pPr algn="l">
              <a:lnSpc>
                <a:spcPts val="5175"/>
              </a:lnSpc>
            </a:pPr>
            <a:r>
              <a:rPr lang="en-US" sz="4315" b="1" spc="269">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非公开范围</a:t>
            </a:r>
            <a:endParaRPr lang="en-US" sz="4315" b="1" spc="269">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9033191" y="1624341"/>
            <a:ext cx="8326043" cy="7745042"/>
            <a:chOff x="0" y="0"/>
            <a:chExt cx="11101391" cy="10326722"/>
          </a:xfrm>
        </p:grpSpPr>
        <p:pic>
          <p:nvPicPr>
            <p:cNvPr id="3" name="Picture 3"/>
            <p:cNvPicPr>
              <a:picLocks noChangeAspect="1"/>
            </p:cNvPicPr>
            <p:nvPr/>
          </p:nvPicPr>
          <p:blipFill>
            <a:blip r:embed="rId1"/>
            <a:srcRect l="7154" r="57421"/>
            <a:stretch>
              <a:fillRect/>
            </a:stretch>
          </p:blipFill>
          <p:spPr>
            <a:xfrm>
              <a:off x="0" y="0"/>
              <a:ext cx="5487196" cy="10326722"/>
            </a:xfrm>
            <a:prstGeom prst="rect">
              <a:avLst/>
            </a:prstGeom>
          </p:spPr>
        </p:pic>
        <p:pic>
          <p:nvPicPr>
            <p:cNvPr id="4" name="Picture 4"/>
            <p:cNvPicPr>
              <a:picLocks noChangeAspect="1"/>
            </p:cNvPicPr>
            <p:nvPr/>
          </p:nvPicPr>
          <p:blipFill>
            <a:blip r:embed="rId1"/>
            <a:srcRect l="45628" r="18947"/>
            <a:stretch>
              <a:fillRect/>
            </a:stretch>
          </p:blipFill>
          <p:spPr>
            <a:xfrm>
              <a:off x="5614196" y="0"/>
              <a:ext cx="5487196" cy="10326722"/>
            </a:xfrm>
            <a:prstGeom prst="rect">
              <a:avLst/>
            </a:prstGeom>
          </p:spPr>
        </p:pic>
      </p:grpSp>
      <p:grpSp>
        <p:nvGrpSpPr>
          <p:cNvPr id="6" name="Group 6"/>
          <p:cNvGrpSpPr/>
          <p:nvPr/>
        </p:nvGrpSpPr>
        <p:grpSpPr>
          <a:xfrm>
            <a:off x="-21431" y="-16638"/>
            <a:ext cx="4447864" cy="9696419"/>
            <a:chOff x="0" y="0"/>
            <a:chExt cx="5930485" cy="12928559"/>
          </a:xfrm>
        </p:grpSpPr>
        <p:sp>
          <p:nvSpPr>
            <p:cNvPr id="7" name="AutoShape 7"/>
            <p:cNvSpPr/>
            <p:nvPr/>
          </p:nvSpPr>
          <p:spPr>
            <a:xfrm rot="5400000">
              <a:off x="-5441929" y="6438879"/>
              <a:ext cx="12928559" cy="0"/>
            </a:xfrm>
            <a:prstGeom prst="line">
              <a:avLst/>
            </a:prstGeom>
            <a:ln w="50800" cap="rnd">
              <a:solidFill>
                <a:srgbClr val="FFFFFF"/>
              </a:solidFill>
              <a:prstDash val="solid"/>
              <a:headEnd type="none" w="sm" len="sm"/>
              <a:tailEnd type="none" w="sm" len="sm"/>
            </a:ln>
          </p:spPr>
        </p:sp>
        <p:sp>
          <p:nvSpPr>
            <p:cNvPr id="8" name="AutoShape 8"/>
            <p:cNvSpPr/>
            <p:nvPr/>
          </p:nvSpPr>
          <p:spPr>
            <a:xfrm>
              <a:off x="0" y="1746209"/>
              <a:ext cx="5930485" cy="0"/>
            </a:xfrm>
            <a:prstGeom prst="line">
              <a:avLst/>
            </a:prstGeom>
            <a:ln w="50800" cap="rnd">
              <a:solidFill>
                <a:srgbClr val="FFFFFF"/>
              </a:solidFill>
              <a:prstDash val="solid"/>
              <a:headEnd type="none" w="sm" len="sm"/>
              <a:tailEnd type="none" w="sm" len="sm"/>
            </a:ln>
          </p:spPr>
        </p:sp>
      </p:grpSp>
      <p:sp>
        <p:nvSpPr>
          <p:cNvPr id="9" name="TextBox 9"/>
          <p:cNvSpPr txBox="1"/>
          <p:nvPr/>
        </p:nvSpPr>
        <p:spPr>
          <a:xfrm>
            <a:off x="1617667" y="2452852"/>
            <a:ext cx="6351998" cy="571500"/>
          </a:xfrm>
          <a:prstGeom prst="rect">
            <a:avLst/>
          </a:prstGeom>
        </p:spPr>
        <p:txBody>
          <a:bodyPr lIns="0" tIns="0" rIns="0" bIns="0" rtlCol="0" anchor="t">
            <a:spAutoFit/>
          </a:bodyPr>
          <a:lstStyle/>
          <a:p>
            <a:pPr marL="0" lvl="0" indent="0" algn="ctr">
              <a:lnSpc>
                <a:spcPts val="4560"/>
              </a:lnSpc>
              <a:spcBef>
                <a:spcPct val="0"/>
              </a:spcBef>
            </a:pPr>
            <a:r>
              <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rPr>
              <a:t>角色（用户）</a:t>
            </a:r>
            <a:endParaRPr lang="en-US" sz="3800" b="1" spc="316">
              <a:solidFill>
                <a:srgbClr val="FFFFFF"/>
              </a:solidFill>
              <a:latin typeface="思源黑体 Medium" panose="020B0600000000000000" charset="-122"/>
              <a:ea typeface="思源黑体 Medium" panose="020B0600000000000000" charset="-122"/>
              <a:cs typeface="思源黑体 Medium" panose="020B0600000000000000" charset="-122"/>
              <a:sym typeface="思源黑体 Medium" panose="020B0600000000000000" charset="-122"/>
            </a:endParaRPr>
          </a:p>
        </p:txBody>
      </p:sp>
      <p:grpSp>
        <p:nvGrpSpPr>
          <p:cNvPr id="10" name="Group 10"/>
          <p:cNvGrpSpPr/>
          <p:nvPr/>
        </p:nvGrpSpPr>
        <p:grpSpPr>
          <a:xfrm>
            <a:off x="1105639" y="519348"/>
            <a:ext cx="3403287" cy="1292813"/>
            <a:chOff x="0" y="0"/>
            <a:chExt cx="4537716" cy="1723750"/>
          </a:xfrm>
        </p:grpSpPr>
        <p:sp>
          <p:nvSpPr>
            <p:cNvPr id="11" name="TextBox 11"/>
            <p:cNvSpPr txBox="1"/>
            <p:nvPr/>
          </p:nvSpPr>
          <p:spPr>
            <a:xfrm>
              <a:off x="0" y="0"/>
              <a:ext cx="4537716" cy="9652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角色</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2" name="TextBox 12"/>
            <p:cNvSpPr txBox="1"/>
            <p:nvPr/>
          </p:nvSpPr>
          <p:spPr>
            <a:xfrm>
              <a:off x="0" y="1231625"/>
              <a:ext cx="4537716" cy="49212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Roles</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3" name="TextBox 13"/>
          <p:cNvSpPr txBox="1"/>
          <p:nvPr/>
        </p:nvSpPr>
        <p:spPr>
          <a:xfrm>
            <a:off x="1617667" y="3086100"/>
            <a:ext cx="6351998" cy="1952009"/>
          </a:xfrm>
          <a:prstGeom prst="rect">
            <a:avLst/>
          </a:prstGeom>
        </p:spPr>
        <p:txBody>
          <a:bodyPr lIns="0" tIns="0" rIns="0" bIns="0" rtlCol="0" anchor="t">
            <a:spAutoFit/>
          </a:bodyPr>
          <a:lstStyle/>
          <a:p>
            <a:pPr marL="539750" lvl="1" indent="-269875" algn="ctr">
              <a:lnSpc>
                <a:spcPts val="3900"/>
              </a:lnSpc>
              <a:spcBef>
                <a:spcPct val="0"/>
              </a:spcBef>
              <a:buFont typeface="Arial" panose="020B0604020202020204"/>
              <a:buChar char="•"/>
            </a:pPr>
            <a:r>
              <a:rPr lang="en-US" sz="2500" b="1" dirty="0" err="1">
                <a:solidFill>
                  <a:srgbClr val="D9D9D9"/>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管理者</a:t>
            </a:r>
            <a:r>
              <a:rPr lang="en-US" sz="2500" dirty="0">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rPr>
              <a:t>： </a:t>
            </a:r>
            <a:r>
              <a:rPr lang="en-US" sz="2500" dirty="0" err="1">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rPr>
              <a:t>系统的日常运维人员，负责资源</a:t>
            </a:r>
            <a:r>
              <a:rPr lang="en-US" sz="2500" dirty="0">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rPr>
              <a:t>       </a:t>
            </a:r>
            <a:r>
              <a:rPr lang="en-US" sz="2500" dirty="0" err="1">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rPr>
              <a:t>审核、数据质量监控与用户管理</a:t>
            </a:r>
            <a:r>
              <a:rPr lang="en-US" sz="2500" dirty="0">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nSpc>
                <a:spcPts val="3900"/>
              </a:lnSpc>
              <a:spcBef>
                <a:spcPct val="0"/>
              </a:spcBef>
              <a:buFont typeface="Arial" panose="020B0604020202020204"/>
              <a:buChar char="•"/>
            </a:pPr>
            <a:r>
              <a:rPr lang="zh-CN" altLang="en-US" sz="2500" b="1" dirty="0">
                <a:solidFill>
                  <a:srgbClr val="D9D9D9"/>
                </a:solidFill>
                <a:latin typeface="思源黑体 Bold" panose="020B0800000000000000" charset="-122"/>
                <a:ea typeface="思源黑体 Bold" panose="020B0800000000000000" charset="-122"/>
                <a:sym typeface="思源黑体" panose="020B0500000000000000" charset="-122"/>
              </a:rPr>
              <a:t>超级管理员</a:t>
            </a:r>
            <a:endParaRPr lang="en-US" sz="2500" b="1" dirty="0">
              <a:solidFill>
                <a:srgbClr val="D9D9D9"/>
              </a:solidFill>
              <a:latin typeface="思源黑体 Bold" panose="020B0800000000000000" charset="-122"/>
              <a:ea typeface="思源黑体 Bold" panose="020B0800000000000000" charset="-122"/>
              <a:sym typeface="思源黑体" panose="020B0500000000000000" charset="-122"/>
            </a:endParaRPr>
          </a:p>
          <a:p>
            <a:pPr marL="0" lvl="0" indent="0" algn="ctr">
              <a:lnSpc>
                <a:spcPts val="3900"/>
              </a:lnSpc>
              <a:spcBef>
                <a:spcPct val="0"/>
              </a:spcBef>
            </a:pPr>
            <a:endParaRPr lang="en-US" sz="2500" dirty="0">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4" name="TextBox 14"/>
          <p:cNvSpPr txBox="1"/>
          <p:nvPr/>
        </p:nvSpPr>
        <p:spPr>
          <a:xfrm>
            <a:off x="1617667" y="4745847"/>
            <a:ext cx="6216173" cy="5212619"/>
          </a:xfrm>
          <a:prstGeom prst="rect">
            <a:avLst/>
          </a:prstGeom>
        </p:spPr>
        <p:txBody>
          <a:bodyPr lIns="0" tIns="0" rIns="0" bIns="0" rtlCol="0" anchor="t">
            <a:spAutoFit/>
          </a:bodyPr>
          <a:lstStyle/>
          <a:p>
            <a:pPr marL="528320" lvl="1" indent="-264160" algn="l">
              <a:lnSpc>
                <a:spcPts val="3815"/>
              </a:lnSpc>
              <a:buFont typeface="Arial" panose="020B0604020202020204"/>
              <a:buChar char="•"/>
            </a:pPr>
            <a:r>
              <a:rPr lang="en-US" sz="2445" b="1">
                <a:solidFill>
                  <a:srgbClr val="D9D9D9"/>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普通用户：</a:t>
            </a:r>
            <a:endParaRPr lang="en-US" sz="2445" b="1">
              <a:solidFill>
                <a:srgbClr val="D9D9D9"/>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marL="1056640" lvl="2" indent="-352425" algn="l">
              <a:lnSpc>
                <a:spcPts val="3815"/>
              </a:lnSpc>
              <a:buFont typeface="Arial" panose="020B0604020202020204"/>
              <a:buChar char="⚬"/>
            </a:pPr>
            <a:r>
              <a:rPr lang="en-US" sz="2445" b="1">
                <a:solidFill>
                  <a:srgbClr val="D9D9D9"/>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普通民众/学生</a:t>
            </a:r>
            <a:r>
              <a:rPr lang="en-US" sz="2445">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rPr>
              <a:t>：对文化艺术感兴趣的社会公众或在校学生，以学习和探索为主要目的。</a:t>
            </a:r>
            <a:endParaRPr lang="en-US" sz="2445">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1056640" lvl="2" indent="-352425" algn="l">
              <a:lnSpc>
                <a:spcPts val="3815"/>
              </a:lnSpc>
              <a:buFont typeface="Arial" panose="020B0604020202020204"/>
              <a:buChar char="⚬"/>
            </a:pPr>
            <a:r>
              <a:rPr lang="en-US" sz="2445" b="1">
                <a:solidFill>
                  <a:srgbClr val="D9D9D9"/>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文化研究员</a:t>
            </a:r>
            <a:r>
              <a:rPr lang="en-US" sz="2445">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rPr>
              <a:t>：高校或研究机构的学者，需要进行深度资料挖掘与关联分析。</a:t>
            </a:r>
            <a:endParaRPr lang="en-US" sz="2445">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1056640" lvl="2" indent="-352425" algn="l">
              <a:lnSpc>
                <a:spcPts val="3815"/>
              </a:lnSpc>
              <a:buFont typeface="Arial" panose="020B0604020202020204"/>
              <a:buChar char="⚬"/>
            </a:pPr>
            <a:r>
              <a:rPr lang="en-US" sz="2445" b="1">
                <a:solidFill>
                  <a:srgbClr val="D9D9D9"/>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策展人/内容创作者</a:t>
            </a:r>
            <a:r>
              <a:rPr lang="en-US" sz="2445">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rPr>
              <a:t>：博物馆、文化馆的策展人员或新媒体编辑，需要快速生成宣传材料和寻找创作灵感。</a:t>
            </a:r>
            <a:endParaRPr lang="en-US" sz="2445">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0" lvl="0" indent="0" algn="l">
              <a:lnSpc>
                <a:spcPts val="3815"/>
              </a:lnSpc>
              <a:spcBef>
                <a:spcPct val="0"/>
              </a:spcBef>
            </a:pPr>
            <a:endParaRPr lang="en-US" sz="2445">
              <a:solidFill>
                <a:srgbClr val="D9D9D9"/>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893935" y="2486751"/>
            <a:ext cx="17084110" cy="6907014"/>
            <a:chOff x="0" y="0"/>
            <a:chExt cx="22778814" cy="9209352"/>
          </a:xfrm>
        </p:grpSpPr>
        <p:pic>
          <p:nvPicPr>
            <p:cNvPr id="3" name="Picture 3"/>
            <p:cNvPicPr>
              <a:picLocks noChangeAspect="1"/>
            </p:cNvPicPr>
            <p:nvPr/>
          </p:nvPicPr>
          <p:blipFill>
            <a:blip r:embed="rId1"/>
            <a:srcRect t="2527" r="67699" b="37444"/>
            <a:stretch>
              <a:fillRect/>
            </a:stretch>
          </p:blipFill>
          <p:spPr>
            <a:xfrm>
              <a:off x="0" y="0"/>
              <a:ext cx="7508271" cy="9209352"/>
            </a:xfrm>
            <a:prstGeom prst="rect">
              <a:avLst/>
            </a:prstGeom>
          </p:spPr>
        </p:pic>
        <p:pic>
          <p:nvPicPr>
            <p:cNvPr id="4" name="Picture 4"/>
            <p:cNvPicPr>
              <a:picLocks noChangeAspect="1"/>
            </p:cNvPicPr>
            <p:nvPr/>
          </p:nvPicPr>
          <p:blipFill>
            <a:blip r:embed="rId1"/>
            <a:srcRect l="31398" r="33096" b="34017"/>
            <a:stretch>
              <a:fillRect/>
            </a:stretch>
          </p:blipFill>
          <p:spPr>
            <a:xfrm>
              <a:off x="7635271" y="0"/>
              <a:ext cx="7508271" cy="9209352"/>
            </a:xfrm>
            <a:prstGeom prst="rect">
              <a:avLst/>
            </a:prstGeom>
          </p:spPr>
        </p:pic>
        <p:pic>
          <p:nvPicPr>
            <p:cNvPr id="5" name="Picture 5"/>
            <p:cNvPicPr>
              <a:picLocks noChangeAspect="1"/>
            </p:cNvPicPr>
            <p:nvPr/>
          </p:nvPicPr>
          <p:blipFill>
            <a:blip r:embed="rId1"/>
            <a:srcRect l="57177" t="2422" r="10126" b="36814"/>
            <a:stretch>
              <a:fillRect/>
            </a:stretch>
          </p:blipFill>
          <p:spPr>
            <a:xfrm>
              <a:off x="15270542" y="0"/>
              <a:ext cx="7508271" cy="9209352"/>
            </a:xfrm>
            <a:prstGeom prst="rect">
              <a:avLst/>
            </a:prstGeom>
          </p:spPr>
        </p:pic>
      </p:grpSp>
      <p:grpSp>
        <p:nvGrpSpPr>
          <p:cNvPr id="6" name="Group 6"/>
          <p:cNvGrpSpPr/>
          <p:nvPr/>
        </p:nvGrpSpPr>
        <p:grpSpPr>
          <a:xfrm>
            <a:off x="1393912" y="3386185"/>
            <a:ext cx="15659491" cy="5591232"/>
            <a:chOff x="0" y="0"/>
            <a:chExt cx="4124310" cy="1472588"/>
          </a:xfrm>
        </p:grpSpPr>
        <p:sp>
          <p:nvSpPr>
            <p:cNvPr id="7" name="Freeform 7"/>
            <p:cNvSpPr/>
            <p:nvPr/>
          </p:nvSpPr>
          <p:spPr>
            <a:xfrm>
              <a:off x="0" y="0"/>
              <a:ext cx="4124310" cy="1472588"/>
            </a:xfrm>
            <a:custGeom>
              <a:avLst/>
              <a:gdLst/>
              <a:ahLst/>
              <a:cxnLst/>
              <a:rect l="l" t="t" r="r" b="b"/>
              <a:pathLst>
                <a:path w="4124310" h="1472588">
                  <a:moveTo>
                    <a:pt x="25214" y="0"/>
                  </a:moveTo>
                  <a:lnTo>
                    <a:pt x="4099096" y="0"/>
                  </a:lnTo>
                  <a:cubicBezTo>
                    <a:pt x="4113021" y="0"/>
                    <a:pt x="4124310" y="11289"/>
                    <a:pt x="4124310" y="25214"/>
                  </a:cubicBezTo>
                  <a:lnTo>
                    <a:pt x="4124310" y="1447374"/>
                  </a:lnTo>
                  <a:cubicBezTo>
                    <a:pt x="4124310" y="1461299"/>
                    <a:pt x="4113021" y="1472588"/>
                    <a:pt x="4099096" y="1472588"/>
                  </a:cubicBezTo>
                  <a:lnTo>
                    <a:pt x="25214" y="1472588"/>
                  </a:lnTo>
                  <a:cubicBezTo>
                    <a:pt x="11289" y="1472588"/>
                    <a:pt x="0" y="1461299"/>
                    <a:pt x="0" y="1447374"/>
                  </a:cubicBezTo>
                  <a:lnTo>
                    <a:pt x="0" y="25214"/>
                  </a:lnTo>
                  <a:cubicBezTo>
                    <a:pt x="0" y="11289"/>
                    <a:pt x="11289" y="0"/>
                    <a:pt x="25214" y="0"/>
                  </a:cubicBezTo>
                  <a:close/>
                </a:path>
              </a:pathLst>
            </a:custGeom>
            <a:solidFill>
              <a:srgbClr val="0B7696">
                <a:alpha val="71765"/>
              </a:srgbClr>
            </a:solidFill>
          </p:spPr>
        </p:sp>
        <p:sp>
          <p:nvSpPr>
            <p:cNvPr id="8" name="TextBox 8"/>
            <p:cNvSpPr txBox="1"/>
            <p:nvPr/>
          </p:nvSpPr>
          <p:spPr>
            <a:xfrm>
              <a:off x="0" y="-19050"/>
              <a:ext cx="4124310" cy="1491638"/>
            </a:xfrm>
            <a:prstGeom prst="rect">
              <a:avLst/>
            </a:prstGeom>
          </p:spPr>
          <p:txBody>
            <a:bodyPr lIns="50800" tIns="50800" rIns="50800" bIns="50800" rtlCol="0" anchor="ctr"/>
            <a:lstStyle/>
            <a:p>
              <a:pPr algn="ctr">
                <a:lnSpc>
                  <a:spcPts val="2160"/>
                </a:lnSpc>
              </a:pPr>
            </a:p>
          </p:txBody>
        </p:sp>
      </p:grpSp>
      <p:grpSp>
        <p:nvGrpSpPr>
          <p:cNvPr id="9" name="Group 9"/>
          <p:cNvGrpSpPr/>
          <p:nvPr/>
        </p:nvGrpSpPr>
        <p:grpSpPr>
          <a:xfrm>
            <a:off x="-21431" y="-16638"/>
            <a:ext cx="4447864" cy="9696419"/>
            <a:chOff x="0" y="0"/>
            <a:chExt cx="5930485" cy="12928559"/>
          </a:xfrm>
        </p:grpSpPr>
        <p:sp>
          <p:nvSpPr>
            <p:cNvPr id="10" name="AutoShape 10"/>
            <p:cNvSpPr/>
            <p:nvPr/>
          </p:nvSpPr>
          <p:spPr>
            <a:xfrm rot="5400000">
              <a:off x="-5441929" y="6438879"/>
              <a:ext cx="12928559" cy="0"/>
            </a:xfrm>
            <a:prstGeom prst="line">
              <a:avLst/>
            </a:prstGeom>
            <a:ln w="50800" cap="rnd">
              <a:solidFill>
                <a:srgbClr val="FFFFFF"/>
              </a:solidFill>
              <a:prstDash val="solid"/>
              <a:headEnd type="none" w="sm" len="sm"/>
              <a:tailEnd type="none" w="sm" len="sm"/>
            </a:ln>
          </p:spPr>
        </p:sp>
        <p:sp>
          <p:nvSpPr>
            <p:cNvPr id="11" name="AutoShape 11"/>
            <p:cNvSpPr/>
            <p:nvPr/>
          </p:nvSpPr>
          <p:spPr>
            <a:xfrm>
              <a:off x="0" y="1746209"/>
              <a:ext cx="5930485" cy="0"/>
            </a:xfrm>
            <a:prstGeom prst="line">
              <a:avLst/>
            </a:prstGeom>
            <a:ln w="50800" cap="rnd">
              <a:solidFill>
                <a:srgbClr val="FFFFFF"/>
              </a:solidFill>
              <a:prstDash val="solid"/>
              <a:headEnd type="none" w="sm" len="sm"/>
              <a:tailEnd type="none" w="sm" len="sm"/>
            </a:ln>
          </p:spPr>
        </p:sp>
      </p:grpSp>
      <p:grpSp>
        <p:nvGrpSpPr>
          <p:cNvPr id="12" name="Group 12"/>
          <p:cNvGrpSpPr/>
          <p:nvPr/>
        </p:nvGrpSpPr>
        <p:grpSpPr>
          <a:xfrm>
            <a:off x="1105639" y="519348"/>
            <a:ext cx="6254268" cy="1292813"/>
            <a:chOff x="0" y="0"/>
            <a:chExt cx="8339024" cy="1723750"/>
          </a:xfrm>
        </p:grpSpPr>
        <p:sp>
          <p:nvSpPr>
            <p:cNvPr id="13" name="TextBox 13"/>
            <p:cNvSpPr txBox="1"/>
            <p:nvPr/>
          </p:nvSpPr>
          <p:spPr>
            <a:xfrm>
              <a:off x="0" y="0"/>
              <a:ext cx="8339024" cy="9652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典型场景</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4" name="TextBox 14"/>
            <p:cNvSpPr txBox="1"/>
            <p:nvPr/>
          </p:nvSpPr>
          <p:spPr>
            <a:xfrm>
              <a:off x="0" y="1231625"/>
              <a:ext cx="8339024" cy="49212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Typical scenarios</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5" name="TextBox 15"/>
          <p:cNvSpPr txBox="1"/>
          <p:nvPr/>
        </p:nvSpPr>
        <p:spPr>
          <a:xfrm>
            <a:off x="1854906" y="3606460"/>
            <a:ext cx="3525876" cy="4960239"/>
          </a:xfrm>
          <a:prstGeom prst="rect">
            <a:avLst/>
          </a:prstGeom>
        </p:spPr>
        <p:txBody>
          <a:bodyPr lIns="0" tIns="0" rIns="0" bIns="0" rtlCol="0" anchor="t">
            <a:spAutoFit/>
          </a:bodyPr>
          <a:lstStyle/>
          <a:p>
            <a:pPr marL="561340" lvl="1" indent="-280670" algn="ctr">
              <a:lnSpc>
                <a:spcPts val="4055"/>
              </a:lnSpc>
              <a:buFont typeface="Arial" panose="020B0604020202020204"/>
              <a:buChar char="•"/>
            </a:pPr>
            <a:r>
              <a:rPr lang="en-US" sz="26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S1：专题内容生成</a:t>
            </a:r>
            <a:r>
              <a:rPr lang="en-US" sz="26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6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3900"/>
              </a:lnSpc>
            </a:pPr>
            <a:endParaRPr lang="en-US" sz="26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3900"/>
              </a:lnSpc>
              <a:spcBef>
                <a:spcPct val="0"/>
              </a:spcBef>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如输入主题“XX市木版年画的传承与创新”，系统自动生成包含核心知识、代表作品图片及传承人介绍的结构化初稿，辅助文化宣传任务的完成。</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0" lvl="0" indent="0" algn="ctr">
              <a:lnSpc>
                <a:spcPts val="3900"/>
              </a:lnSpc>
              <a:spcBef>
                <a:spcPct val="0"/>
              </a:spcBef>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6" name="TextBox 16"/>
          <p:cNvSpPr txBox="1"/>
          <p:nvPr/>
        </p:nvSpPr>
        <p:spPr>
          <a:xfrm>
            <a:off x="6685012" y="3438439"/>
            <a:ext cx="2739748" cy="5538978"/>
          </a:xfrm>
          <a:prstGeom prst="rect">
            <a:avLst/>
          </a:prstGeom>
        </p:spPr>
        <p:txBody>
          <a:bodyPr lIns="0" tIns="0" rIns="0" bIns="0" rtlCol="0" anchor="t">
            <a:spAutoFit/>
          </a:bodyPr>
          <a:lstStyle/>
          <a:p>
            <a:pPr marL="582930" lvl="1" indent="-291465" algn="ctr">
              <a:lnSpc>
                <a:spcPts val="4210"/>
              </a:lnSpc>
              <a:buFont typeface="Arial" panose="020B0604020202020204"/>
              <a:buChar char="•"/>
            </a:pPr>
            <a:r>
              <a:rPr lang="en-US" sz="27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S2：多模态检索：</a:t>
            </a:r>
            <a:endParaRPr lang="en-US" sz="27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ctr">
              <a:lnSpc>
                <a:spcPts val="4210"/>
              </a:lnSpc>
            </a:pPr>
            <a:endParaRPr lang="en-US" sz="27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ctr">
              <a:lnSpc>
                <a:spcPts val="3900"/>
              </a:lnSpc>
              <a:spcBef>
                <a:spcPct val="0"/>
              </a:spcBef>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对一幅古代绘画作品中的纹样，系统通过多模态检索，找到了该画作的详细信息，推荐同时期具有相似纹样的瓷器、服饰等。</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0" lvl="0" indent="0" algn="ctr">
              <a:lnSpc>
                <a:spcPts val="3900"/>
              </a:lnSpc>
              <a:spcBef>
                <a:spcPct val="0"/>
              </a:spcBef>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7" name="TextBox 17"/>
          <p:cNvSpPr txBox="1"/>
          <p:nvPr/>
        </p:nvSpPr>
        <p:spPr>
          <a:xfrm>
            <a:off x="9918897" y="3521878"/>
            <a:ext cx="1953620" cy="5455539"/>
          </a:xfrm>
          <a:prstGeom prst="rect">
            <a:avLst/>
          </a:prstGeom>
        </p:spPr>
        <p:txBody>
          <a:bodyPr lIns="0" tIns="0" rIns="0" bIns="0" rtlCol="0" anchor="t">
            <a:spAutoFit/>
          </a:bodyPr>
          <a:lstStyle/>
          <a:p>
            <a:pPr marL="561340" lvl="1" indent="-280670" algn="ctr">
              <a:lnSpc>
                <a:spcPts val="4055"/>
              </a:lnSpc>
              <a:buFont typeface="Arial" panose="020B0604020202020204"/>
              <a:buChar char="•"/>
            </a:pPr>
            <a:r>
              <a:rPr lang="en-US" sz="26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S3：智能问答：</a:t>
            </a:r>
            <a:endParaRPr lang="en-US" sz="26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ctr">
              <a:lnSpc>
                <a:spcPts val="3900"/>
              </a:lnSpc>
            </a:pPr>
            <a:endParaRPr lang="en-US" sz="26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ctr">
              <a:lnSpc>
                <a:spcPts val="3900"/>
              </a:lnSpc>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通过自然语言提问，系统迅速返回结构化答案，并清晰列出原始文献或资料出处。</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3900"/>
              </a:lnSpc>
              <a:spcBef>
                <a:spcPct val="0"/>
              </a:spcBef>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0" lvl="0" indent="0" algn="ctr">
              <a:lnSpc>
                <a:spcPts val="3900"/>
              </a:lnSpc>
              <a:spcBef>
                <a:spcPct val="0"/>
              </a:spcBef>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8" name="TextBox 18"/>
          <p:cNvSpPr txBox="1"/>
          <p:nvPr/>
        </p:nvSpPr>
        <p:spPr>
          <a:xfrm>
            <a:off x="12907913" y="3521878"/>
            <a:ext cx="3795406" cy="5950839"/>
          </a:xfrm>
          <a:prstGeom prst="rect">
            <a:avLst/>
          </a:prstGeom>
        </p:spPr>
        <p:txBody>
          <a:bodyPr lIns="0" tIns="0" rIns="0" bIns="0" rtlCol="0" anchor="t">
            <a:spAutoFit/>
          </a:bodyPr>
          <a:lstStyle/>
          <a:p>
            <a:pPr marL="561340" lvl="1" indent="-280670" algn="ctr">
              <a:lnSpc>
                <a:spcPts val="4055"/>
              </a:lnSpc>
              <a:buFont typeface="Arial" panose="020B0604020202020204"/>
              <a:buChar char="•"/>
            </a:pPr>
            <a:r>
              <a:rPr lang="en-US" sz="26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S4：文化实体图谱可视化</a:t>
            </a:r>
            <a:r>
              <a:rPr lang="en-US" sz="26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6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3900"/>
              </a:lnSpc>
            </a:pPr>
            <a:endParaRPr lang="en-US" sz="26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3900"/>
              </a:lnSpc>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如要探究苏轼的生平及其影响时，系统直观能地展示苏轼与同时代的文人（如黄庭坚）、政治事件、其创作的书法与文学作品之间的复杂关系网络，极大地提升研究效率。</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3900"/>
              </a:lnSpc>
              <a:spcBef>
                <a:spcPct val="0"/>
              </a:spcBef>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0" lvl="0" indent="0" algn="ctr">
              <a:lnSpc>
                <a:spcPts val="3900"/>
              </a:lnSpc>
              <a:spcBef>
                <a:spcPct val="0"/>
              </a:spcBef>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75638" b="-75638"/>
            </a:stretch>
          </a:blipFill>
        </p:spPr>
      </p:sp>
      <p:grpSp>
        <p:nvGrpSpPr>
          <p:cNvPr id="3" name="Group 3"/>
          <p:cNvGrpSpPr/>
          <p:nvPr/>
        </p:nvGrpSpPr>
        <p:grpSpPr>
          <a:xfrm>
            <a:off x="12387212" y="1335881"/>
            <a:ext cx="5922220" cy="8949921"/>
            <a:chOff x="0" y="0"/>
            <a:chExt cx="7896293" cy="11933228"/>
          </a:xfrm>
        </p:grpSpPr>
        <p:sp>
          <p:nvSpPr>
            <p:cNvPr id="4" name="AutoShape 4"/>
            <p:cNvSpPr/>
            <p:nvPr/>
          </p:nvSpPr>
          <p:spPr>
            <a:xfrm>
              <a:off x="0" y="11099800"/>
              <a:ext cx="7896293" cy="0"/>
            </a:xfrm>
            <a:prstGeom prst="line">
              <a:avLst/>
            </a:prstGeom>
            <a:ln w="50800" cap="rnd">
              <a:solidFill>
                <a:srgbClr val="FFFFFF"/>
              </a:solidFill>
              <a:prstDash val="solid"/>
              <a:headEnd type="none" w="sm" len="sm"/>
              <a:tailEnd type="none" w="sm" len="sm"/>
            </a:ln>
          </p:spPr>
        </p:sp>
        <p:sp>
          <p:nvSpPr>
            <p:cNvPr id="5" name="AutoShape 5"/>
            <p:cNvSpPr/>
            <p:nvPr/>
          </p:nvSpPr>
          <p:spPr>
            <a:xfrm rot="5400000">
              <a:off x="964479" y="5941214"/>
              <a:ext cx="11933228" cy="0"/>
            </a:xfrm>
            <a:prstGeom prst="line">
              <a:avLst/>
            </a:prstGeom>
            <a:ln w="50800" cap="rnd">
              <a:solidFill>
                <a:srgbClr val="FFFFFF"/>
              </a:solidFill>
              <a:prstDash val="solid"/>
              <a:headEnd type="none" w="sm" len="sm"/>
              <a:tailEnd type="none" w="sm" len="sm"/>
            </a:ln>
          </p:spPr>
        </p:sp>
      </p:grpSp>
      <p:grpSp>
        <p:nvGrpSpPr>
          <p:cNvPr id="6" name="Group 6"/>
          <p:cNvGrpSpPr/>
          <p:nvPr/>
        </p:nvGrpSpPr>
        <p:grpSpPr>
          <a:xfrm>
            <a:off x="-131779" y="3239"/>
            <a:ext cx="10005029" cy="10308431"/>
            <a:chOff x="0" y="0"/>
            <a:chExt cx="13340039" cy="13744575"/>
          </a:xfrm>
        </p:grpSpPr>
        <p:sp>
          <p:nvSpPr>
            <p:cNvPr id="7" name="AutoShape 7"/>
            <p:cNvSpPr/>
            <p:nvPr/>
          </p:nvSpPr>
          <p:spPr>
            <a:xfrm>
              <a:off x="0" y="1781175"/>
              <a:ext cx="13340039" cy="0"/>
            </a:xfrm>
            <a:prstGeom prst="line">
              <a:avLst/>
            </a:prstGeom>
            <a:ln w="50800" cap="rnd">
              <a:solidFill>
                <a:srgbClr val="FFFFFF"/>
              </a:solidFill>
              <a:prstDash val="solid"/>
              <a:headEnd type="none" w="sm" len="sm"/>
              <a:tailEnd type="none" w="sm" len="sm"/>
            </a:ln>
          </p:spPr>
        </p:sp>
        <p:sp>
          <p:nvSpPr>
            <p:cNvPr id="8" name="AutoShape 8"/>
            <p:cNvSpPr/>
            <p:nvPr/>
          </p:nvSpPr>
          <p:spPr>
            <a:xfrm rot="5400000">
              <a:off x="-5849938" y="6846888"/>
              <a:ext cx="13744575" cy="0"/>
            </a:xfrm>
            <a:prstGeom prst="line">
              <a:avLst/>
            </a:prstGeom>
            <a:ln w="50800" cap="rnd">
              <a:solidFill>
                <a:srgbClr val="FFFFFF"/>
              </a:solidFill>
              <a:prstDash val="solid"/>
              <a:headEnd type="none" w="sm" len="sm"/>
              <a:tailEnd type="none" w="sm" len="sm"/>
            </a:ln>
          </p:spPr>
        </p:sp>
      </p:grpSp>
      <p:grpSp>
        <p:nvGrpSpPr>
          <p:cNvPr id="9" name="Group 9"/>
          <p:cNvGrpSpPr/>
          <p:nvPr/>
        </p:nvGrpSpPr>
        <p:grpSpPr>
          <a:xfrm>
            <a:off x="8049143" y="2376523"/>
            <a:ext cx="2189715" cy="2189715"/>
            <a:chOff x="0" y="0"/>
            <a:chExt cx="2919620" cy="2919620"/>
          </a:xfrm>
        </p:grpSpPr>
        <p:sp>
          <p:nvSpPr>
            <p:cNvPr id="10" name="Freeform 10"/>
            <p:cNvSpPr/>
            <p:nvPr/>
          </p:nvSpPr>
          <p:spPr>
            <a:xfrm>
              <a:off x="0" y="508"/>
              <a:ext cx="2794762" cy="2731389"/>
            </a:xfrm>
            <a:custGeom>
              <a:avLst/>
              <a:gdLst/>
              <a:ahLst/>
              <a:cxnLst/>
              <a:rect l="l" t="t" r="r" b="b"/>
              <a:pathLst>
                <a:path w="2794762" h="2731389">
                  <a:moveTo>
                    <a:pt x="18415" y="1226820"/>
                  </a:moveTo>
                  <a:cubicBezTo>
                    <a:pt x="24638" y="1188212"/>
                    <a:pt x="32258" y="1150112"/>
                    <a:pt x="41402" y="1112647"/>
                  </a:cubicBezTo>
                  <a:lnTo>
                    <a:pt x="96901" y="1126109"/>
                  </a:lnTo>
                  <a:cubicBezTo>
                    <a:pt x="88138" y="1162177"/>
                    <a:pt x="80772" y="1198753"/>
                    <a:pt x="74803" y="1235837"/>
                  </a:cubicBezTo>
                  <a:close/>
                  <a:moveTo>
                    <a:pt x="73533" y="1000760"/>
                  </a:moveTo>
                  <a:cubicBezTo>
                    <a:pt x="85725" y="963803"/>
                    <a:pt x="99441" y="927354"/>
                    <a:pt x="114554" y="891794"/>
                  </a:cubicBezTo>
                  <a:lnTo>
                    <a:pt x="167132" y="913892"/>
                  </a:lnTo>
                  <a:cubicBezTo>
                    <a:pt x="152654" y="948182"/>
                    <a:pt x="139573" y="983107"/>
                    <a:pt x="127762" y="1018667"/>
                  </a:cubicBezTo>
                  <a:close/>
                  <a:moveTo>
                    <a:pt x="218440" y="804164"/>
                  </a:moveTo>
                  <a:cubicBezTo>
                    <a:pt x="236474" y="769620"/>
                    <a:pt x="255778" y="735838"/>
                    <a:pt x="276352" y="703072"/>
                  </a:cubicBezTo>
                  <a:lnTo>
                    <a:pt x="324739" y="733425"/>
                  </a:lnTo>
                  <a:cubicBezTo>
                    <a:pt x="304927" y="765048"/>
                    <a:pt x="286385" y="797433"/>
                    <a:pt x="269113" y="830580"/>
                  </a:cubicBezTo>
                  <a:close/>
                  <a:moveTo>
                    <a:pt x="287782" y="588772"/>
                  </a:moveTo>
                  <a:cubicBezTo>
                    <a:pt x="311023" y="557530"/>
                    <a:pt x="335407" y="527304"/>
                    <a:pt x="360934" y="498094"/>
                  </a:cubicBezTo>
                  <a:lnTo>
                    <a:pt x="403987" y="535686"/>
                  </a:lnTo>
                  <a:cubicBezTo>
                    <a:pt x="379476" y="563753"/>
                    <a:pt x="355981" y="592836"/>
                    <a:pt x="333629" y="622808"/>
                  </a:cubicBezTo>
                  <a:close/>
                  <a:moveTo>
                    <a:pt x="487045" y="447548"/>
                  </a:moveTo>
                  <a:cubicBezTo>
                    <a:pt x="514858" y="420497"/>
                    <a:pt x="543814" y="394462"/>
                    <a:pt x="573659" y="369570"/>
                  </a:cubicBezTo>
                  <a:lnTo>
                    <a:pt x="610108" y="413512"/>
                  </a:lnTo>
                  <a:cubicBezTo>
                    <a:pt x="581406" y="437388"/>
                    <a:pt x="553593" y="462407"/>
                    <a:pt x="526796" y="488442"/>
                  </a:cubicBezTo>
                  <a:close/>
                  <a:moveTo>
                    <a:pt x="620395" y="264922"/>
                  </a:moveTo>
                  <a:cubicBezTo>
                    <a:pt x="652145" y="242570"/>
                    <a:pt x="684784" y="221488"/>
                    <a:pt x="718312" y="201676"/>
                  </a:cubicBezTo>
                  <a:lnTo>
                    <a:pt x="747395" y="250825"/>
                  </a:lnTo>
                  <a:cubicBezTo>
                    <a:pt x="715264" y="269875"/>
                    <a:pt x="683895" y="290068"/>
                    <a:pt x="653415" y="311531"/>
                  </a:cubicBezTo>
                  <a:close/>
                  <a:moveTo>
                    <a:pt x="853821" y="193040"/>
                  </a:moveTo>
                  <a:cubicBezTo>
                    <a:pt x="888619" y="176022"/>
                    <a:pt x="924179" y="160401"/>
                    <a:pt x="960501" y="146177"/>
                  </a:cubicBezTo>
                  <a:lnTo>
                    <a:pt x="981329" y="199390"/>
                  </a:lnTo>
                  <a:cubicBezTo>
                    <a:pt x="946404" y="213106"/>
                    <a:pt x="912241" y="228092"/>
                    <a:pt x="878840" y="244348"/>
                  </a:cubicBezTo>
                  <a:close/>
                  <a:moveTo>
                    <a:pt x="1037717" y="61468"/>
                  </a:moveTo>
                  <a:cubicBezTo>
                    <a:pt x="1074801" y="50292"/>
                    <a:pt x="1112393" y="40513"/>
                    <a:pt x="1150620" y="32258"/>
                  </a:cubicBezTo>
                  <a:lnTo>
                    <a:pt x="1162685" y="88138"/>
                  </a:lnTo>
                  <a:cubicBezTo>
                    <a:pt x="1125982" y="96012"/>
                    <a:pt x="1089787" y="105410"/>
                    <a:pt x="1054227" y="116078"/>
                  </a:cubicBezTo>
                  <a:close/>
                  <a:moveTo>
                    <a:pt x="1265174" y="12319"/>
                  </a:moveTo>
                  <a:cubicBezTo>
                    <a:pt x="1303401" y="7239"/>
                    <a:pt x="1342009" y="3683"/>
                    <a:pt x="1381125" y="1524"/>
                  </a:cubicBezTo>
                  <a:lnTo>
                    <a:pt x="1384173" y="58547"/>
                  </a:lnTo>
                  <a:cubicBezTo>
                    <a:pt x="1346581" y="60579"/>
                    <a:pt x="1309497" y="64008"/>
                    <a:pt x="1272794" y="68961"/>
                  </a:cubicBezTo>
                  <a:close/>
                  <a:moveTo>
                    <a:pt x="1498346" y="0"/>
                  </a:moveTo>
                  <a:cubicBezTo>
                    <a:pt x="1537462" y="1016"/>
                    <a:pt x="1576070" y="3556"/>
                    <a:pt x="1614424" y="7620"/>
                  </a:cubicBezTo>
                  <a:lnTo>
                    <a:pt x="1608455" y="64516"/>
                  </a:lnTo>
                  <a:cubicBezTo>
                    <a:pt x="1571752" y="60706"/>
                    <a:pt x="1534541" y="58166"/>
                    <a:pt x="1496949" y="57277"/>
                  </a:cubicBezTo>
                  <a:close/>
                  <a:moveTo>
                    <a:pt x="1728470" y="81661"/>
                  </a:moveTo>
                  <a:cubicBezTo>
                    <a:pt x="1766951" y="88900"/>
                    <a:pt x="1804797" y="97536"/>
                    <a:pt x="1842135" y="107696"/>
                  </a:cubicBezTo>
                  <a:lnTo>
                    <a:pt x="1827149" y="162814"/>
                  </a:lnTo>
                  <a:cubicBezTo>
                    <a:pt x="1791335" y="153035"/>
                    <a:pt x="1754886" y="144780"/>
                    <a:pt x="1717929" y="137795"/>
                  </a:cubicBezTo>
                  <a:close/>
                  <a:moveTo>
                    <a:pt x="1942719" y="198882"/>
                  </a:moveTo>
                  <a:cubicBezTo>
                    <a:pt x="1979422" y="212090"/>
                    <a:pt x="2015363" y="226695"/>
                    <a:pt x="2050669" y="242697"/>
                  </a:cubicBezTo>
                  <a:lnTo>
                    <a:pt x="2027047" y="294767"/>
                  </a:lnTo>
                  <a:cubicBezTo>
                    <a:pt x="1993138" y="279400"/>
                    <a:pt x="1958594" y="265303"/>
                    <a:pt x="1923415" y="252603"/>
                  </a:cubicBezTo>
                  <a:close/>
                  <a:moveTo>
                    <a:pt x="2135378" y="348869"/>
                  </a:moveTo>
                  <a:cubicBezTo>
                    <a:pt x="2169414" y="367792"/>
                    <a:pt x="2202688" y="387985"/>
                    <a:pt x="2234946" y="409448"/>
                  </a:cubicBezTo>
                  <a:lnTo>
                    <a:pt x="2203323" y="457073"/>
                  </a:lnTo>
                  <a:cubicBezTo>
                    <a:pt x="2172208" y="436499"/>
                    <a:pt x="2140331" y="417068"/>
                    <a:pt x="2107692" y="398907"/>
                  </a:cubicBezTo>
                  <a:close/>
                  <a:moveTo>
                    <a:pt x="2301748" y="527685"/>
                  </a:moveTo>
                  <a:cubicBezTo>
                    <a:pt x="2332355" y="551688"/>
                    <a:pt x="2361946" y="576961"/>
                    <a:pt x="2390521" y="603250"/>
                  </a:cubicBezTo>
                  <a:lnTo>
                    <a:pt x="2351786" y="645287"/>
                  </a:lnTo>
                  <a:cubicBezTo>
                    <a:pt x="2324354" y="620014"/>
                    <a:pt x="2295906" y="595757"/>
                    <a:pt x="2266569" y="572643"/>
                  </a:cubicBezTo>
                  <a:close/>
                  <a:moveTo>
                    <a:pt x="2437765" y="730504"/>
                  </a:moveTo>
                  <a:cubicBezTo>
                    <a:pt x="2464181" y="758952"/>
                    <a:pt x="2489327" y="788543"/>
                    <a:pt x="2513457" y="819150"/>
                  </a:cubicBezTo>
                  <a:lnTo>
                    <a:pt x="2468499" y="854456"/>
                  </a:lnTo>
                  <a:cubicBezTo>
                    <a:pt x="2445385" y="825119"/>
                    <a:pt x="2421128" y="796671"/>
                    <a:pt x="2395728" y="769239"/>
                  </a:cubicBezTo>
                  <a:close/>
                  <a:moveTo>
                    <a:pt x="2675890" y="651383"/>
                  </a:moveTo>
                  <a:cubicBezTo>
                    <a:pt x="2697353" y="683641"/>
                    <a:pt x="2717673" y="716915"/>
                    <a:pt x="2736596" y="750951"/>
                  </a:cubicBezTo>
                  <a:lnTo>
                    <a:pt x="2686685" y="778764"/>
                  </a:lnTo>
                  <a:cubicBezTo>
                    <a:pt x="2668524" y="746125"/>
                    <a:pt x="2649093" y="714121"/>
                    <a:pt x="2628392" y="683133"/>
                  </a:cubicBezTo>
                  <a:close/>
                  <a:moveTo>
                    <a:pt x="2741549" y="886587"/>
                  </a:moveTo>
                  <a:cubicBezTo>
                    <a:pt x="2757551" y="921766"/>
                    <a:pt x="2772283" y="957834"/>
                    <a:pt x="2785491" y="994410"/>
                  </a:cubicBezTo>
                  <a:lnTo>
                    <a:pt x="2731770" y="1013841"/>
                  </a:lnTo>
                  <a:cubicBezTo>
                    <a:pt x="2719070" y="978662"/>
                    <a:pt x="2704973" y="944118"/>
                    <a:pt x="2689479" y="910209"/>
                  </a:cubicBezTo>
                  <a:close/>
                  <a:moveTo>
                    <a:pt x="2768600" y="1129157"/>
                  </a:moveTo>
                  <a:cubicBezTo>
                    <a:pt x="2778760" y="1166495"/>
                    <a:pt x="2787523" y="1204341"/>
                    <a:pt x="2794762" y="1242822"/>
                  </a:cubicBezTo>
                  <a:lnTo>
                    <a:pt x="2738628" y="1253363"/>
                  </a:lnTo>
                  <a:cubicBezTo>
                    <a:pt x="2731643" y="1216406"/>
                    <a:pt x="2723261" y="1180084"/>
                    <a:pt x="2713482" y="1144143"/>
                  </a:cubicBezTo>
                  <a:close/>
                  <a:moveTo>
                    <a:pt x="2756662" y="1373251"/>
                  </a:moveTo>
                  <a:cubicBezTo>
                    <a:pt x="2760726" y="1411478"/>
                    <a:pt x="2763393" y="1450213"/>
                    <a:pt x="2764409" y="1489329"/>
                  </a:cubicBezTo>
                  <a:lnTo>
                    <a:pt x="2707259" y="1490853"/>
                  </a:lnTo>
                  <a:cubicBezTo>
                    <a:pt x="2706243" y="1453261"/>
                    <a:pt x="2703703" y="1416050"/>
                    <a:pt x="2699766" y="1379347"/>
                  </a:cubicBezTo>
                  <a:close/>
                  <a:moveTo>
                    <a:pt x="2706116" y="1612519"/>
                  </a:moveTo>
                  <a:cubicBezTo>
                    <a:pt x="2704084" y="1651635"/>
                    <a:pt x="2700528" y="1690243"/>
                    <a:pt x="2695448" y="1728470"/>
                  </a:cubicBezTo>
                  <a:lnTo>
                    <a:pt x="2638806" y="1720977"/>
                  </a:lnTo>
                  <a:cubicBezTo>
                    <a:pt x="2643632" y="1684274"/>
                    <a:pt x="2647061" y="1647063"/>
                    <a:pt x="2648966" y="1609598"/>
                  </a:cubicBezTo>
                  <a:close/>
                  <a:moveTo>
                    <a:pt x="2618486" y="1840230"/>
                  </a:moveTo>
                  <a:cubicBezTo>
                    <a:pt x="2610358" y="1878457"/>
                    <a:pt x="2600579" y="1916049"/>
                    <a:pt x="2589530" y="1953133"/>
                  </a:cubicBezTo>
                  <a:lnTo>
                    <a:pt x="2534793" y="1936750"/>
                  </a:lnTo>
                  <a:cubicBezTo>
                    <a:pt x="2545461" y="1901190"/>
                    <a:pt x="2554732" y="1864995"/>
                    <a:pt x="2562606" y="1828292"/>
                  </a:cubicBezTo>
                  <a:close/>
                  <a:moveTo>
                    <a:pt x="2495550" y="2051431"/>
                  </a:moveTo>
                  <a:cubicBezTo>
                    <a:pt x="2481326" y="2087753"/>
                    <a:pt x="2465832" y="2123313"/>
                    <a:pt x="2448814" y="2158238"/>
                  </a:cubicBezTo>
                  <a:lnTo>
                    <a:pt x="2397379" y="2133219"/>
                  </a:lnTo>
                  <a:cubicBezTo>
                    <a:pt x="2413635" y="2099691"/>
                    <a:pt x="2428621" y="2065528"/>
                    <a:pt x="2442210" y="2030603"/>
                  </a:cubicBezTo>
                  <a:close/>
                  <a:moveTo>
                    <a:pt x="2340356" y="2240026"/>
                  </a:moveTo>
                  <a:cubicBezTo>
                    <a:pt x="2320544" y="2273554"/>
                    <a:pt x="2299589" y="2306193"/>
                    <a:pt x="2277237" y="2337943"/>
                  </a:cubicBezTo>
                  <a:lnTo>
                    <a:pt x="2230501" y="2305050"/>
                  </a:lnTo>
                  <a:cubicBezTo>
                    <a:pt x="2251964" y="2274570"/>
                    <a:pt x="2272157" y="2243201"/>
                    <a:pt x="2291080" y="2210943"/>
                  </a:cubicBezTo>
                  <a:close/>
                  <a:moveTo>
                    <a:pt x="2157222" y="2401443"/>
                  </a:moveTo>
                  <a:cubicBezTo>
                    <a:pt x="2132457" y="2431415"/>
                    <a:pt x="2106422" y="2460371"/>
                    <a:pt x="2079371" y="2488184"/>
                  </a:cubicBezTo>
                  <a:lnTo>
                    <a:pt x="2038350" y="2448306"/>
                  </a:lnTo>
                  <a:cubicBezTo>
                    <a:pt x="2064385" y="2421509"/>
                    <a:pt x="2089277" y="2393696"/>
                    <a:pt x="2113153" y="2364994"/>
                  </a:cubicBezTo>
                  <a:close/>
                  <a:moveTo>
                    <a:pt x="1950847" y="2531999"/>
                  </a:moveTo>
                  <a:cubicBezTo>
                    <a:pt x="1921637" y="2557653"/>
                    <a:pt x="1891411" y="2582037"/>
                    <a:pt x="1860296" y="2605278"/>
                  </a:cubicBezTo>
                  <a:lnTo>
                    <a:pt x="1826133" y="2559431"/>
                  </a:lnTo>
                  <a:cubicBezTo>
                    <a:pt x="1856105" y="2537079"/>
                    <a:pt x="1885061" y="2513584"/>
                    <a:pt x="1913128" y="2488946"/>
                  </a:cubicBezTo>
                  <a:close/>
                  <a:moveTo>
                    <a:pt x="1726438" y="2628138"/>
                  </a:moveTo>
                  <a:cubicBezTo>
                    <a:pt x="1693545" y="2648839"/>
                    <a:pt x="1659890" y="2668143"/>
                    <a:pt x="1625346" y="2686177"/>
                  </a:cubicBezTo>
                  <a:lnTo>
                    <a:pt x="1598930" y="2635504"/>
                  </a:lnTo>
                  <a:cubicBezTo>
                    <a:pt x="1632077" y="2618232"/>
                    <a:pt x="1664462" y="2599563"/>
                    <a:pt x="1696085" y="2579751"/>
                  </a:cubicBezTo>
                  <a:close/>
                  <a:moveTo>
                    <a:pt x="1489583" y="2687574"/>
                  </a:moveTo>
                  <a:cubicBezTo>
                    <a:pt x="1454023" y="2702687"/>
                    <a:pt x="1417574" y="2716403"/>
                    <a:pt x="1380617" y="2728722"/>
                  </a:cubicBezTo>
                  <a:lnTo>
                    <a:pt x="1362583" y="2674493"/>
                  </a:lnTo>
                  <a:cubicBezTo>
                    <a:pt x="1398143" y="2662682"/>
                    <a:pt x="1433068" y="2649474"/>
                    <a:pt x="1467231" y="2634996"/>
                  </a:cubicBezTo>
                  <a:close/>
                  <a:moveTo>
                    <a:pt x="1246378" y="2708275"/>
                  </a:moveTo>
                  <a:cubicBezTo>
                    <a:pt x="1208913" y="2717419"/>
                    <a:pt x="1170813" y="2725166"/>
                    <a:pt x="1132205" y="2731389"/>
                  </a:cubicBezTo>
                  <a:lnTo>
                    <a:pt x="1123061" y="2675001"/>
                  </a:lnTo>
                  <a:cubicBezTo>
                    <a:pt x="1160145" y="2669032"/>
                    <a:pt x="1196721" y="2661539"/>
                    <a:pt x="1232789" y="2652776"/>
                  </a:cubicBezTo>
                  <a:close/>
                  <a:moveTo>
                    <a:pt x="1002919" y="2689860"/>
                  </a:moveTo>
                  <a:cubicBezTo>
                    <a:pt x="964438" y="2692908"/>
                    <a:pt x="925576" y="2694559"/>
                    <a:pt x="886206" y="2694559"/>
                  </a:cubicBezTo>
                  <a:lnTo>
                    <a:pt x="886079" y="2637409"/>
                  </a:lnTo>
                  <a:cubicBezTo>
                    <a:pt x="923798" y="2637409"/>
                    <a:pt x="961263" y="2635885"/>
                    <a:pt x="998220" y="2632837"/>
                  </a:cubicBezTo>
                  <a:close/>
                  <a:moveTo>
                    <a:pt x="764794" y="2633091"/>
                  </a:moveTo>
                  <a:cubicBezTo>
                    <a:pt x="725805" y="2630043"/>
                    <a:pt x="687197" y="2625471"/>
                    <a:pt x="648970" y="2619375"/>
                  </a:cubicBezTo>
                  <a:lnTo>
                    <a:pt x="657987" y="2562987"/>
                  </a:lnTo>
                  <a:cubicBezTo>
                    <a:pt x="694563" y="2568829"/>
                    <a:pt x="731774" y="2573147"/>
                    <a:pt x="769239" y="2576068"/>
                  </a:cubicBezTo>
                  <a:close/>
                  <a:moveTo>
                    <a:pt x="539242" y="2539492"/>
                  </a:moveTo>
                  <a:cubicBezTo>
                    <a:pt x="501269" y="2530348"/>
                    <a:pt x="463931" y="2519680"/>
                    <a:pt x="427228" y="2507615"/>
                  </a:cubicBezTo>
                  <a:lnTo>
                    <a:pt x="445135" y="2453386"/>
                  </a:lnTo>
                  <a:cubicBezTo>
                    <a:pt x="480441" y="2464943"/>
                    <a:pt x="516255" y="2475230"/>
                    <a:pt x="552704" y="2484120"/>
                  </a:cubicBezTo>
                  <a:close/>
                  <a:moveTo>
                    <a:pt x="331597" y="2411349"/>
                  </a:moveTo>
                  <a:cubicBezTo>
                    <a:pt x="295656" y="2396236"/>
                    <a:pt x="260477" y="2379726"/>
                    <a:pt x="226060" y="2361819"/>
                  </a:cubicBezTo>
                  <a:lnTo>
                    <a:pt x="252349" y="2311146"/>
                  </a:lnTo>
                  <a:cubicBezTo>
                    <a:pt x="285369" y="2328291"/>
                    <a:pt x="319278" y="2344166"/>
                    <a:pt x="353822" y="2358771"/>
                  </a:cubicBezTo>
                  <a:close/>
                  <a:moveTo>
                    <a:pt x="687070" y="2697988"/>
                  </a:moveTo>
                  <a:cubicBezTo>
                    <a:pt x="654050" y="2677414"/>
                    <a:pt x="621919" y="2655443"/>
                    <a:pt x="590804" y="2632329"/>
                  </a:cubicBezTo>
                  <a:lnTo>
                    <a:pt x="624840" y="2586482"/>
                  </a:lnTo>
                  <a:cubicBezTo>
                    <a:pt x="654812" y="2608707"/>
                    <a:pt x="685673" y="2629789"/>
                    <a:pt x="717296" y="2649601"/>
                  </a:cubicBezTo>
                  <a:close/>
                  <a:moveTo>
                    <a:pt x="500126" y="2559304"/>
                  </a:moveTo>
                  <a:cubicBezTo>
                    <a:pt x="470916" y="2533777"/>
                    <a:pt x="442595" y="2506980"/>
                    <a:pt x="415417" y="2479294"/>
                  </a:cubicBezTo>
                  <a:lnTo>
                    <a:pt x="456311" y="2439416"/>
                  </a:lnTo>
                  <a:cubicBezTo>
                    <a:pt x="482346" y="2466086"/>
                    <a:pt x="509524" y="2491740"/>
                    <a:pt x="537718" y="2516378"/>
                  </a:cubicBezTo>
                  <a:close/>
                  <a:moveTo>
                    <a:pt x="337312" y="2392680"/>
                  </a:moveTo>
                  <a:cubicBezTo>
                    <a:pt x="312420" y="2362835"/>
                    <a:pt x="288798" y="2331974"/>
                    <a:pt x="266446" y="2300224"/>
                  </a:cubicBezTo>
                  <a:lnTo>
                    <a:pt x="313182" y="2267204"/>
                  </a:lnTo>
                  <a:cubicBezTo>
                    <a:pt x="334772" y="2297684"/>
                    <a:pt x="357505" y="2327402"/>
                    <a:pt x="381381" y="2355977"/>
                  </a:cubicBezTo>
                  <a:close/>
                  <a:moveTo>
                    <a:pt x="203073" y="2202434"/>
                  </a:moveTo>
                  <a:cubicBezTo>
                    <a:pt x="183261" y="2169033"/>
                    <a:pt x="164846" y="2134870"/>
                    <a:pt x="147701" y="2099945"/>
                  </a:cubicBezTo>
                  <a:lnTo>
                    <a:pt x="199009" y="2074799"/>
                  </a:lnTo>
                  <a:cubicBezTo>
                    <a:pt x="215392" y="2108454"/>
                    <a:pt x="233172" y="2141220"/>
                    <a:pt x="252222" y="2173351"/>
                  </a:cubicBezTo>
                  <a:close/>
                  <a:moveTo>
                    <a:pt x="100711" y="1993265"/>
                  </a:moveTo>
                  <a:cubicBezTo>
                    <a:pt x="86487" y="1957197"/>
                    <a:pt x="73787" y="1920494"/>
                    <a:pt x="62484" y="1883029"/>
                  </a:cubicBezTo>
                  <a:lnTo>
                    <a:pt x="117221" y="1866519"/>
                  </a:lnTo>
                  <a:cubicBezTo>
                    <a:pt x="128143" y="1902460"/>
                    <a:pt x="140335" y="1937766"/>
                    <a:pt x="154051" y="1972310"/>
                  </a:cubicBezTo>
                  <a:close/>
                  <a:moveTo>
                    <a:pt x="33147" y="1770380"/>
                  </a:moveTo>
                  <a:cubicBezTo>
                    <a:pt x="25019" y="1732661"/>
                    <a:pt x="18288" y="1694434"/>
                    <a:pt x="13081" y="1655699"/>
                  </a:cubicBezTo>
                  <a:lnTo>
                    <a:pt x="69723" y="1648079"/>
                  </a:lnTo>
                  <a:cubicBezTo>
                    <a:pt x="74676" y="1685290"/>
                    <a:pt x="81153" y="1721993"/>
                    <a:pt x="89027" y="1758188"/>
                  </a:cubicBezTo>
                  <a:close/>
                  <a:moveTo>
                    <a:pt x="2159" y="1539748"/>
                  </a:moveTo>
                  <a:cubicBezTo>
                    <a:pt x="762" y="1513078"/>
                    <a:pt x="0" y="1486281"/>
                    <a:pt x="0" y="1459230"/>
                  </a:cubicBezTo>
                  <a:lnTo>
                    <a:pt x="28575" y="1459230"/>
                  </a:lnTo>
                  <a:lnTo>
                    <a:pt x="57150" y="1459230"/>
                  </a:lnTo>
                  <a:lnTo>
                    <a:pt x="28575" y="1459230"/>
                  </a:lnTo>
                  <a:lnTo>
                    <a:pt x="0" y="1459230"/>
                  </a:lnTo>
                  <a:cubicBezTo>
                    <a:pt x="0" y="1419987"/>
                    <a:pt x="1524" y="1380998"/>
                    <a:pt x="4572" y="1342517"/>
                  </a:cubicBezTo>
                  <a:lnTo>
                    <a:pt x="61595" y="1346962"/>
                  </a:lnTo>
                  <a:cubicBezTo>
                    <a:pt x="58674" y="1383919"/>
                    <a:pt x="57150" y="1421384"/>
                    <a:pt x="57150" y="1459103"/>
                  </a:cubicBezTo>
                  <a:cubicBezTo>
                    <a:pt x="57150" y="1474851"/>
                    <a:pt x="44323" y="1487678"/>
                    <a:pt x="28575" y="1487678"/>
                  </a:cubicBezTo>
                  <a:cubicBezTo>
                    <a:pt x="12827" y="1487678"/>
                    <a:pt x="0" y="1475105"/>
                    <a:pt x="0" y="1459357"/>
                  </a:cubicBezTo>
                  <a:cubicBezTo>
                    <a:pt x="0" y="1443609"/>
                    <a:pt x="12827" y="1430782"/>
                    <a:pt x="28575" y="1430782"/>
                  </a:cubicBezTo>
                  <a:cubicBezTo>
                    <a:pt x="44323" y="1430782"/>
                    <a:pt x="57150" y="1443609"/>
                    <a:pt x="57150" y="1459357"/>
                  </a:cubicBezTo>
                  <a:cubicBezTo>
                    <a:pt x="57150" y="1485265"/>
                    <a:pt x="57912" y="1511173"/>
                    <a:pt x="59309" y="1536700"/>
                  </a:cubicBezTo>
                  <a:close/>
                </a:path>
              </a:pathLst>
            </a:custGeom>
            <a:solidFill>
              <a:srgbClr val="FFFFFF"/>
            </a:solidFill>
          </p:spPr>
        </p:sp>
      </p:grpSp>
      <p:sp>
        <p:nvSpPr>
          <p:cNvPr id="11" name="TextBox 11"/>
          <p:cNvSpPr txBox="1"/>
          <p:nvPr/>
        </p:nvSpPr>
        <p:spPr>
          <a:xfrm>
            <a:off x="8414751" y="2815077"/>
            <a:ext cx="1458500" cy="1381089"/>
          </a:xfrm>
          <a:prstGeom prst="rect">
            <a:avLst/>
          </a:prstGeom>
        </p:spPr>
        <p:txBody>
          <a:bodyPr lIns="0" tIns="0" rIns="0" bIns="0" rtlCol="0" anchor="t">
            <a:spAutoFit/>
          </a:bodyPr>
          <a:lstStyle/>
          <a:p>
            <a:pPr algn="ctr">
              <a:lnSpc>
                <a:spcPts val="10800"/>
              </a:lnSpc>
            </a:pPr>
            <a:r>
              <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02</a:t>
            </a:r>
            <a:endParaRPr lang="en-US" sz="90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2" name="TextBox 12"/>
          <p:cNvSpPr txBox="1"/>
          <p:nvPr/>
        </p:nvSpPr>
        <p:spPr>
          <a:xfrm>
            <a:off x="6253090" y="5133975"/>
            <a:ext cx="5781822" cy="1238250"/>
          </a:xfrm>
          <a:prstGeom prst="rect">
            <a:avLst/>
          </a:prstGeom>
        </p:spPr>
        <p:txBody>
          <a:bodyPr lIns="0" tIns="0" rIns="0" bIns="0" rtlCol="0" anchor="t">
            <a:spAutoFit/>
          </a:bodyPr>
          <a:lstStyle/>
          <a:p>
            <a:pPr algn="ctr">
              <a:lnSpc>
                <a:spcPts val="9720"/>
              </a:lnSpc>
            </a:pPr>
            <a:r>
              <a:rPr lang="en-US" sz="81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市场与前景</a:t>
            </a:r>
            <a:endParaRPr lang="en-US" sz="8100" b="1">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3" name="TextBox 13"/>
          <p:cNvSpPr txBox="1"/>
          <p:nvPr/>
        </p:nvSpPr>
        <p:spPr>
          <a:xfrm>
            <a:off x="6758457" y="6681142"/>
            <a:ext cx="4771086" cy="428625"/>
          </a:xfrm>
          <a:prstGeom prst="rect">
            <a:avLst/>
          </a:prstGeom>
        </p:spPr>
        <p:txBody>
          <a:bodyPr lIns="0" tIns="0" rIns="0" bIns="0" rtlCol="0" anchor="t">
            <a:spAutoFit/>
          </a:bodyPr>
          <a:lstStyle/>
          <a:p>
            <a:pPr algn="ctr">
              <a:lnSpc>
                <a:spcPts val="3240"/>
              </a:lnSpc>
            </a:pPr>
            <a:r>
              <a:rPr lang="en-US" sz="2700" dirty="0">
                <a:solidFill>
                  <a:srgbClr val="FFFFFF"/>
                </a:solidFill>
                <a:latin typeface="Arimo" panose="020B0604020202020204"/>
                <a:ea typeface="Arimo" panose="020B0604020202020204"/>
                <a:cs typeface="Arimo" panose="020B0604020202020204"/>
                <a:sym typeface="Arimo" panose="020B0604020202020204"/>
              </a:rPr>
              <a:t>MARKET AND PROSPECTS</a:t>
            </a:r>
            <a:endParaRPr lang="en-US" sz="2700" dirty="0">
              <a:solidFill>
                <a:srgbClr val="FFFFFF"/>
              </a:solidFill>
              <a:latin typeface="Arimo" panose="020B0604020202020204"/>
              <a:ea typeface="Arimo" panose="020B0604020202020204"/>
              <a:cs typeface="Arimo" panose="020B0604020202020204"/>
              <a:sym typeface="Arimo" panose="020B0604020202020204"/>
            </a:endParaRPr>
          </a:p>
        </p:txBody>
      </p:sp>
      <p:sp>
        <p:nvSpPr>
          <p:cNvPr id="14" name="TextBox 14"/>
          <p:cNvSpPr txBox="1"/>
          <p:nvPr/>
        </p:nvSpPr>
        <p:spPr>
          <a:xfrm>
            <a:off x="1200564" y="748408"/>
            <a:ext cx="1738956"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需求分析</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
        <p:nvSpPr>
          <p:cNvPr id="15" name="TextBox 15"/>
          <p:cNvSpPr txBox="1"/>
          <p:nvPr/>
        </p:nvSpPr>
        <p:spPr>
          <a:xfrm>
            <a:off x="3548590" y="748408"/>
            <a:ext cx="2132994" cy="285750"/>
          </a:xfrm>
          <a:prstGeom prst="rect">
            <a:avLst/>
          </a:prstGeom>
        </p:spPr>
        <p:txBody>
          <a:bodyPr lIns="0" tIns="0" rIns="0" bIns="0" rtlCol="0" anchor="t">
            <a:spAutoFit/>
          </a:bodyPr>
          <a:lstStyle/>
          <a:p>
            <a:pPr algn="ctr">
              <a:lnSpc>
                <a:spcPts val="2160"/>
              </a:lnSpc>
            </a:pPr>
            <a:r>
              <a:rPr lang="en-US" sz="1800">
                <a:solidFill>
                  <a:srgbClr val="FFFFFF"/>
                </a:solidFill>
                <a:latin typeface="Arimo" panose="020B0604020202020204"/>
                <a:ea typeface="Arimo" panose="020B0604020202020204"/>
                <a:cs typeface="Arimo" panose="020B0604020202020204"/>
                <a:sym typeface="Arimo" panose="020B0604020202020204"/>
              </a:rPr>
              <a:t>数据采集与更新</a:t>
            </a:r>
            <a:endParaRPr lang="en-US" sz="18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22E"/>
        </a:solidFill>
        <a:effectLst/>
      </p:bgPr>
    </p:bg>
    <p:spTree>
      <p:nvGrpSpPr>
        <p:cNvPr id="1" name=""/>
        <p:cNvGrpSpPr/>
        <p:nvPr/>
      </p:nvGrpSpPr>
      <p:grpSpPr>
        <a:xfrm>
          <a:off x="0" y="0"/>
          <a:ext cx="0" cy="0"/>
          <a:chOff x="0" y="0"/>
          <a:chExt cx="0" cy="0"/>
        </a:xfrm>
      </p:grpSpPr>
      <p:grpSp>
        <p:nvGrpSpPr>
          <p:cNvPr id="2" name="Group 2"/>
          <p:cNvGrpSpPr/>
          <p:nvPr/>
        </p:nvGrpSpPr>
        <p:grpSpPr>
          <a:xfrm>
            <a:off x="7059124" y="959051"/>
            <a:ext cx="5804268" cy="9327949"/>
            <a:chOff x="0" y="0"/>
            <a:chExt cx="7739024" cy="12437266"/>
          </a:xfrm>
        </p:grpSpPr>
        <p:pic>
          <p:nvPicPr>
            <p:cNvPr id="3" name="Picture 3"/>
            <p:cNvPicPr>
              <a:picLocks noChangeAspect="1"/>
            </p:cNvPicPr>
            <p:nvPr/>
          </p:nvPicPr>
          <p:blipFill>
            <a:blip r:embed="rId1"/>
            <a:srcRect l="29323" r="29323"/>
            <a:stretch>
              <a:fillRect/>
            </a:stretch>
          </p:blipFill>
          <p:spPr>
            <a:xfrm>
              <a:off x="0" y="0"/>
              <a:ext cx="3806012" cy="12437266"/>
            </a:xfrm>
            <a:prstGeom prst="rect">
              <a:avLst/>
            </a:prstGeom>
          </p:spPr>
        </p:pic>
        <p:pic>
          <p:nvPicPr>
            <p:cNvPr id="4" name="Picture 4"/>
            <p:cNvPicPr>
              <a:picLocks noChangeAspect="1"/>
            </p:cNvPicPr>
            <p:nvPr/>
          </p:nvPicPr>
          <p:blipFill>
            <a:blip r:embed="rId2"/>
            <a:srcRect l="29427" r="29427"/>
            <a:stretch>
              <a:fillRect/>
            </a:stretch>
          </p:blipFill>
          <p:spPr>
            <a:xfrm>
              <a:off x="3933012" y="0"/>
              <a:ext cx="3806012" cy="12437266"/>
            </a:xfrm>
            <a:prstGeom prst="rect">
              <a:avLst/>
            </a:prstGeom>
          </p:spPr>
        </p:pic>
      </p:grpSp>
      <p:grpSp>
        <p:nvGrpSpPr>
          <p:cNvPr id="6" name="Group 6"/>
          <p:cNvGrpSpPr/>
          <p:nvPr/>
        </p:nvGrpSpPr>
        <p:grpSpPr>
          <a:xfrm>
            <a:off x="-21431" y="-16638"/>
            <a:ext cx="4447864" cy="9696419"/>
            <a:chOff x="0" y="0"/>
            <a:chExt cx="5930485" cy="12928559"/>
          </a:xfrm>
        </p:grpSpPr>
        <p:sp>
          <p:nvSpPr>
            <p:cNvPr id="7" name="AutoShape 7"/>
            <p:cNvSpPr/>
            <p:nvPr/>
          </p:nvSpPr>
          <p:spPr>
            <a:xfrm rot="5400000">
              <a:off x="-5441929" y="6438879"/>
              <a:ext cx="12928559" cy="0"/>
            </a:xfrm>
            <a:prstGeom prst="line">
              <a:avLst/>
            </a:prstGeom>
            <a:ln w="50800" cap="rnd">
              <a:solidFill>
                <a:srgbClr val="FFFFFF"/>
              </a:solidFill>
              <a:prstDash val="solid"/>
              <a:headEnd type="none" w="sm" len="sm"/>
              <a:tailEnd type="none" w="sm" len="sm"/>
            </a:ln>
          </p:spPr>
        </p:sp>
        <p:sp>
          <p:nvSpPr>
            <p:cNvPr id="8" name="AutoShape 8"/>
            <p:cNvSpPr/>
            <p:nvPr/>
          </p:nvSpPr>
          <p:spPr>
            <a:xfrm>
              <a:off x="0" y="1746209"/>
              <a:ext cx="5930485" cy="0"/>
            </a:xfrm>
            <a:prstGeom prst="line">
              <a:avLst/>
            </a:prstGeom>
            <a:ln w="50800" cap="rnd">
              <a:solidFill>
                <a:srgbClr val="FFFFFF"/>
              </a:solidFill>
              <a:prstDash val="solid"/>
              <a:headEnd type="none" w="sm" len="sm"/>
              <a:tailEnd type="none" w="sm" len="sm"/>
            </a:ln>
          </p:spPr>
        </p:sp>
      </p:grpSp>
      <p:grpSp>
        <p:nvGrpSpPr>
          <p:cNvPr id="9" name="Group 9"/>
          <p:cNvGrpSpPr/>
          <p:nvPr/>
        </p:nvGrpSpPr>
        <p:grpSpPr>
          <a:xfrm>
            <a:off x="1105639" y="519348"/>
            <a:ext cx="3403287" cy="1292813"/>
            <a:chOff x="0" y="0"/>
            <a:chExt cx="4537716" cy="1723750"/>
          </a:xfrm>
        </p:grpSpPr>
        <p:sp>
          <p:nvSpPr>
            <p:cNvPr id="10" name="TextBox 10"/>
            <p:cNvSpPr txBox="1"/>
            <p:nvPr/>
          </p:nvSpPr>
          <p:spPr>
            <a:xfrm>
              <a:off x="0" y="0"/>
              <a:ext cx="4537716" cy="965200"/>
            </a:xfrm>
            <a:prstGeom prst="rect">
              <a:avLst/>
            </a:prstGeom>
          </p:spPr>
          <p:txBody>
            <a:bodyPr lIns="0" tIns="0" rIns="0" bIns="0" rtlCol="0" anchor="t">
              <a:spAutoFit/>
            </a:bodyPr>
            <a:lstStyle/>
            <a:p>
              <a:pPr algn="l">
                <a:lnSpc>
                  <a:spcPts val="5760"/>
                </a:lnSpc>
              </a:pPr>
              <a:r>
                <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rPr>
                <a:t>需求分析</a:t>
              </a:r>
              <a:endParaRPr lang="en-US" sz="4800" b="1" spc="300">
                <a:solidFill>
                  <a:srgbClr val="FFFFFF"/>
                </a:solidFill>
                <a:latin typeface="思源黑体 Heavy" panose="020B0A00000000000000" charset="-122"/>
                <a:ea typeface="思源黑体 Heavy" panose="020B0A00000000000000" charset="-122"/>
                <a:cs typeface="思源黑体 Heavy" panose="020B0A00000000000000" charset="-122"/>
                <a:sym typeface="思源黑体 Heavy" panose="020B0A00000000000000" charset="-122"/>
              </a:endParaRPr>
            </a:p>
          </p:txBody>
        </p:sp>
        <p:sp>
          <p:nvSpPr>
            <p:cNvPr id="11" name="TextBox 11"/>
            <p:cNvSpPr txBox="1"/>
            <p:nvPr/>
          </p:nvSpPr>
          <p:spPr>
            <a:xfrm>
              <a:off x="0" y="1231625"/>
              <a:ext cx="4537716" cy="492125"/>
            </a:xfrm>
            <a:prstGeom prst="rect">
              <a:avLst/>
            </a:prstGeom>
          </p:spPr>
          <p:txBody>
            <a:bodyPr lIns="0" tIns="0" rIns="0" bIns="0" rtlCol="0" anchor="t">
              <a:spAutoFit/>
            </a:bodyPr>
            <a:lstStyle/>
            <a:p>
              <a:pPr algn="l">
                <a:lnSpc>
                  <a:spcPts val="2880"/>
                </a:lnSpc>
              </a:pPr>
              <a:r>
                <a:rPr lang="en-US" sz="2400">
                  <a:solidFill>
                    <a:srgbClr val="FFFFFF"/>
                  </a:solidFill>
                  <a:latin typeface="Arimo" panose="020B0604020202020204"/>
                  <a:ea typeface="Arimo" panose="020B0604020202020204"/>
                  <a:cs typeface="Arimo" panose="020B0604020202020204"/>
                  <a:sym typeface="Arimo" panose="020B0604020202020204"/>
                </a:rPr>
                <a:t>demand analysis</a:t>
              </a:r>
              <a:endParaRPr lang="en-US" sz="24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2" name="TextBox 12"/>
          <p:cNvSpPr txBox="1"/>
          <p:nvPr/>
        </p:nvSpPr>
        <p:spPr>
          <a:xfrm>
            <a:off x="745330" y="1884199"/>
            <a:ext cx="6417465" cy="7453515"/>
          </a:xfrm>
          <a:prstGeom prst="rect">
            <a:avLst/>
          </a:prstGeom>
        </p:spPr>
        <p:txBody>
          <a:bodyPr wrap="square" lIns="0" tIns="0" rIns="0" bIns="0" rtlCol="0" anchor="t">
            <a:spAutoFit/>
          </a:bodyPr>
          <a:lstStyle/>
          <a:p>
            <a:pPr algn="l">
              <a:lnSpc>
                <a:spcPts val="3900"/>
              </a:lnSpc>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功能需求</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多模态数据采集：支持文本、图像的爬取与导入</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智能分析与标注：文化实体识别、属性提取、关系构建</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AIGC资源生成：基于提示词生成文化内容（文本、图像等</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知识图谱构建：结构化存储文化实体与关系</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多模态检索：支持图文互搜、语义检索</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智能问答（RAG</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基于检索增强生成的问答系统</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dirty="0" err="1">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后台管理：资源管理、模型配置、标注审核、数据集导出</a:t>
            </a:r>
            <a:r>
              <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900"/>
              </a:lnSpc>
              <a:spcBef>
                <a:spcPct val="0"/>
              </a:spcBef>
            </a:pPr>
            <a:endParaRPr lang="en-US" sz="2500" dirty="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3" name="TextBox 13"/>
          <p:cNvSpPr txBox="1"/>
          <p:nvPr/>
        </p:nvSpPr>
        <p:spPr>
          <a:xfrm>
            <a:off x="13362237" y="2483890"/>
            <a:ext cx="4525970" cy="3933825"/>
          </a:xfrm>
          <a:prstGeom prst="rect">
            <a:avLst/>
          </a:prstGeom>
        </p:spPr>
        <p:txBody>
          <a:bodyPr lIns="0" tIns="0" rIns="0" bIns="0" rtlCol="0" anchor="t">
            <a:spAutoFit/>
          </a:bodyPr>
          <a:lstStyle/>
          <a:p>
            <a:pPr algn="l">
              <a:lnSpc>
                <a:spcPts val="3900"/>
              </a:lnSpc>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非功能需求：</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性能：生成任务支持异步队列；</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安全性：访问控制、数据脱敏、版权合规；</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539750" lvl="1" indent="-269875" algn="l">
              <a:lnSpc>
                <a:spcPts val="3900"/>
              </a:lnSpc>
              <a:buFont typeface="Arial" panose="020B0604020202020204"/>
              <a:buChar char="•"/>
            </a:pPr>
            <a:r>
              <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rPr>
              <a:t>可维护性：模块化设计、模型热更新、日志与监控。</a:t>
            </a: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900"/>
              </a:lnSpc>
              <a:spcBef>
                <a:spcPct val="0"/>
              </a:spcBef>
            </a:pPr>
            <a:endParaRPr lang="en-US" sz="2500">
              <a:solidFill>
                <a:srgbClr val="FFFFFF"/>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4919</Words>
  <Application>WPS 演示</Application>
  <PresentationFormat>自定义</PresentationFormat>
  <Paragraphs>512</Paragraphs>
  <Slides>22</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Arial</vt:lpstr>
      <vt:lpstr>宋体</vt:lpstr>
      <vt:lpstr>Wingdings</vt:lpstr>
      <vt:lpstr>思源黑体 Heavy</vt:lpstr>
      <vt:lpstr>思源黑体</vt:lpstr>
      <vt:lpstr>Arimo Bold</vt:lpstr>
      <vt:lpstr>Arimo</vt:lpstr>
      <vt:lpstr>思源黑体 Bold</vt:lpstr>
      <vt:lpstr>Arial</vt:lpstr>
      <vt:lpstr>思源黑体 Medium</vt:lpstr>
      <vt:lpstr>微软雅黑</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公共文化资源分析系统设计</dc:title>
  <dc:creator/>
  <cp:lastModifiedBy>幽殇怨§༼     ༽</cp:lastModifiedBy>
  <cp:revision>5</cp:revision>
  <dcterms:created xsi:type="dcterms:W3CDTF">2006-08-16T00:00:00Z</dcterms:created>
  <dcterms:modified xsi:type="dcterms:W3CDTF">2025-10-09T07:31:32Z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BF93B7785B9D43D6A0E0CEA9B79855EB_12</vt:lpwstr>
  </property>
  <property fmtid="{D5CDD505-2E9C-101B-9397-08002B2CF9AE}" pid="3" name="KSOProductBuildVer">
    <vt:lpwstr>2052-12.1.0.22529</vt:lpwstr>
  </property>
</Properties>
</file>